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8"/>
  </p:notesMasterIdLst>
  <p:sldIdLst>
    <p:sldId id="327" r:id="rId2"/>
    <p:sldId id="394" r:id="rId3"/>
    <p:sldId id="328" r:id="rId4"/>
    <p:sldId id="367" r:id="rId5"/>
    <p:sldId id="365" r:id="rId6"/>
    <p:sldId id="368" r:id="rId7"/>
    <p:sldId id="373" r:id="rId8"/>
    <p:sldId id="374" r:id="rId9"/>
    <p:sldId id="375" r:id="rId10"/>
    <p:sldId id="376" r:id="rId11"/>
    <p:sldId id="377" r:id="rId12"/>
    <p:sldId id="378" r:id="rId13"/>
    <p:sldId id="379" r:id="rId14"/>
    <p:sldId id="380" r:id="rId15"/>
    <p:sldId id="387" r:id="rId16"/>
    <p:sldId id="381" r:id="rId17"/>
    <p:sldId id="382" r:id="rId18"/>
    <p:sldId id="388" r:id="rId19"/>
    <p:sldId id="383" r:id="rId20"/>
    <p:sldId id="384" r:id="rId21"/>
    <p:sldId id="389" r:id="rId22"/>
    <p:sldId id="385" r:id="rId23"/>
    <p:sldId id="390" r:id="rId24"/>
    <p:sldId id="391" r:id="rId25"/>
    <p:sldId id="392" r:id="rId26"/>
    <p:sldId id="393" r:id="rId27"/>
  </p:sldIdLst>
  <p:sldSz cx="1080135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4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845C"/>
    <a:srgbClr val="EADD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00" autoAdjust="0"/>
    <p:restoredTop sz="94671" autoAdjust="0"/>
  </p:normalViewPr>
  <p:slideViewPr>
    <p:cSldViewPr>
      <p:cViewPr varScale="1">
        <p:scale>
          <a:sx n="69" d="100"/>
          <a:sy n="69" d="100"/>
        </p:scale>
        <p:origin x="1044" y="78"/>
      </p:cViewPr>
      <p:guideLst>
        <p:guide orient="horz" pos="2160"/>
        <p:guide pos="3402"/>
      </p:guideLst>
    </p:cSldViewPr>
  </p:slideViewPr>
  <p:outlineViewPr>
    <p:cViewPr>
      <p:scale>
        <a:sx n="33" d="100"/>
        <a:sy n="33" d="100"/>
      </p:scale>
      <p:origin x="0" y="0"/>
    </p:cViewPr>
  </p:outlin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1B58144E-F52A-4226-8E48-A0BE47328360}" type="datetimeFigureOut">
              <a:rPr lang="en-US" smtClean="0"/>
              <a:t>12/10/2018</a:t>
            </a:fld>
            <a:endParaRPr lang="en-US"/>
          </a:p>
        </p:txBody>
      </p:sp>
      <p:sp>
        <p:nvSpPr>
          <p:cNvPr id="4" name="Slide Image Placeholder 3"/>
          <p:cNvSpPr>
            <a:spLocks noGrp="1" noRot="1" noChangeAspect="1"/>
          </p:cNvSpPr>
          <p:nvPr>
            <p:ph type="sldImg" idx="2"/>
          </p:nvPr>
        </p:nvSpPr>
        <p:spPr>
          <a:xfrm>
            <a:off x="2546350" y="514350"/>
            <a:ext cx="40513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35DECA41-8ACB-44BF-8D85-9A1102214507}" type="slidenum">
              <a:rPr lang="en-US" smtClean="0"/>
              <a:t>‹#›</a:t>
            </a:fld>
            <a:endParaRPr lang="en-US"/>
          </a:p>
        </p:txBody>
      </p:sp>
    </p:spTree>
    <p:extLst>
      <p:ext uri="{BB962C8B-B14F-4D97-AF65-F5344CB8AC3E}">
        <p14:creationId xmlns:p14="http://schemas.microsoft.com/office/powerpoint/2010/main" val="94890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50169" y="1122363"/>
            <a:ext cx="8101013" cy="2387600"/>
          </a:xfrm>
        </p:spPr>
        <p:txBody>
          <a:bodyPr anchor="b"/>
          <a:lstStyle>
            <a:lvl1pPr algn="ctr">
              <a:defRPr sz="5315"/>
            </a:lvl1pPr>
          </a:lstStyle>
          <a:p>
            <a:r>
              <a:rPr lang="en-US" smtClean="0"/>
              <a:t>Click to edit Master title style</a:t>
            </a:r>
            <a:endParaRPr lang="fa-IR"/>
          </a:p>
        </p:txBody>
      </p:sp>
      <p:sp>
        <p:nvSpPr>
          <p:cNvPr id="3" name="Subtitle 2"/>
          <p:cNvSpPr>
            <a:spLocks noGrp="1"/>
          </p:cNvSpPr>
          <p:nvPr>
            <p:ph type="subTitle" idx="1"/>
          </p:nvPr>
        </p:nvSpPr>
        <p:spPr>
          <a:xfrm>
            <a:off x="1350169" y="3602038"/>
            <a:ext cx="8101013" cy="1655762"/>
          </a:xfrm>
        </p:spPr>
        <p:txBody>
          <a:bodyPr/>
          <a:lstStyle>
            <a:lvl1pPr marL="0" indent="0" algn="ctr">
              <a:buNone/>
              <a:defRPr sz="2126"/>
            </a:lvl1pPr>
            <a:lvl2pPr marL="405033" indent="0" algn="ctr">
              <a:buNone/>
              <a:defRPr sz="1772"/>
            </a:lvl2pPr>
            <a:lvl3pPr marL="810067" indent="0" algn="ctr">
              <a:buNone/>
              <a:defRPr sz="1595"/>
            </a:lvl3pPr>
            <a:lvl4pPr marL="1215100" indent="0" algn="ctr">
              <a:buNone/>
              <a:defRPr sz="1417"/>
            </a:lvl4pPr>
            <a:lvl5pPr marL="1620134" indent="0" algn="ctr">
              <a:buNone/>
              <a:defRPr sz="1417"/>
            </a:lvl5pPr>
            <a:lvl6pPr marL="2025167" indent="0" algn="ctr">
              <a:buNone/>
              <a:defRPr sz="1417"/>
            </a:lvl6pPr>
            <a:lvl7pPr marL="2430201" indent="0" algn="ctr">
              <a:buNone/>
              <a:defRPr sz="1417"/>
            </a:lvl7pPr>
            <a:lvl8pPr marL="2835234" indent="0" algn="ctr">
              <a:buNone/>
              <a:defRPr sz="1417"/>
            </a:lvl8pPr>
            <a:lvl9pPr marL="3240268" indent="0" algn="ctr">
              <a:buNone/>
              <a:defRPr sz="1417"/>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1066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8193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9716" y="365125"/>
            <a:ext cx="2329041"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742593" y="365125"/>
            <a:ext cx="6852106"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9750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606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967" y="1709739"/>
            <a:ext cx="9316164" cy="2852737"/>
          </a:xfrm>
        </p:spPr>
        <p:txBody>
          <a:bodyPr anchor="b"/>
          <a:lstStyle>
            <a:lvl1pPr>
              <a:defRPr sz="5315"/>
            </a:lvl1pPr>
          </a:lstStyle>
          <a:p>
            <a:r>
              <a:rPr lang="en-US" smtClean="0"/>
              <a:t>Click to edit Master title style</a:t>
            </a:r>
            <a:endParaRPr lang="fa-IR"/>
          </a:p>
        </p:txBody>
      </p:sp>
      <p:sp>
        <p:nvSpPr>
          <p:cNvPr id="3" name="Text Placeholder 2"/>
          <p:cNvSpPr>
            <a:spLocks noGrp="1"/>
          </p:cNvSpPr>
          <p:nvPr>
            <p:ph type="body" idx="1"/>
          </p:nvPr>
        </p:nvSpPr>
        <p:spPr>
          <a:xfrm>
            <a:off x="736967" y="4589464"/>
            <a:ext cx="9316164" cy="1500187"/>
          </a:xfrm>
        </p:spPr>
        <p:txBody>
          <a:bodyPr/>
          <a:lstStyle>
            <a:lvl1pPr marL="0" indent="0">
              <a:buNone/>
              <a:defRPr sz="2126">
                <a:solidFill>
                  <a:schemeClr val="tx1">
                    <a:tint val="75000"/>
                  </a:schemeClr>
                </a:solidFill>
              </a:defRPr>
            </a:lvl1pPr>
            <a:lvl2pPr marL="405033" indent="0">
              <a:buNone/>
              <a:defRPr sz="1772">
                <a:solidFill>
                  <a:schemeClr val="tx1">
                    <a:tint val="75000"/>
                  </a:schemeClr>
                </a:solidFill>
              </a:defRPr>
            </a:lvl2pPr>
            <a:lvl3pPr marL="810067" indent="0">
              <a:buNone/>
              <a:defRPr sz="1595">
                <a:solidFill>
                  <a:schemeClr val="tx1">
                    <a:tint val="75000"/>
                  </a:schemeClr>
                </a:solidFill>
              </a:defRPr>
            </a:lvl3pPr>
            <a:lvl4pPr marL="1215100" indent="0">
              <a:buNone/>
              <a:defRPr sz="1417">
                <a:solidFill>
                  <a:schemeClr val="tx1">
                    <a:tint val="75000"/>
                  </a:schemeClr>
                </a:solidFill>
              </a:defRPr>
            </a:lvl4pPr>
            <a:lvl5pPr marL="1620134" indent="0">
              <a:buNone/>
              <a:defRPr sz="1417">
                <a:solidFill>
                  <a:schemeClr val="tx1">
                    <a:tint val="75000"/>
                  </a:schemeClr>
                </a:solidFill>
              </a:defRPr>
            </a:lvl5pPr>
            <a:lvl6pPr marL="2025167" indent="0">
              <a:buNone/>
              <a:defRPr sz="1417">
                <a:solidFill>
                  <a:schemeClr val="tx1">
                    <a:tint val="75000"/>
                  </a:schemeClr>
                </a:solidFill>
              </a:defRPr>
            </a:lvl6pPr>
            <a:lvl7pPr marL="2430201" indent="0">
              <a:buNone/>
              <a:defRPr sz="1417">
                <a:solidFill>
                  <a:schemeClr val="tx1">
                    <a:tint val="75000"/>
                  </a:schemeClr>
                </a:solidFill>
              </a:defRPr>
            </a:lvl7pPr>
            <a:lvl8pPr marL="2835234" indent="0">
              <a:buNone/>
              <a:defRPr sz="1417">
                <a:solidFill>
                  <a:schemeClr val="tx1">
                    <a:tint val="75000"/>
                  </a:schemeClr>
                </a:solidFill>
              </a:defRPr>
            </a:lvl8pPr>
            <a:lvl9pPr marL="3240268" indent="0">
              <a:buNone/>
              <a:defRPr sz="1417">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92407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742593" y="1825625"/>
            <a:ext cx="4590574"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468183" y="1825625"/>
            <a:ext cx="4590574"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671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4000" y="365126"/>
            <a:ext cx="9316164"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744000" y="1681163"/>
            <a:ext cx="4569477"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smtClean="0"/>
              <a:t>Edit Master text styles</a:t>
            </a:r>
          </a:p>
        </p:txBody>
      </p:sp>
      <p:sp>
        <p:nvSpPr>
          <p:cNvPr id="4" name="Content Placeholder 3"/>
          <p:cNvSpPr>
            <a:spLocks noGrp="1"/>
          </p:cNvSpPr>
          <p:nvPr>
            <p:ph sz="half" idx="2"/>
          </p:nvPr>
        </p:nvSpPr>
        <p:spPr>
          <a:xfrm>
            <a:off x="744000" y="2505075"/>
            <a:ext cx="456947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5468183" y="1681163"/>
            <a:ext cx="4591981"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smtClean="0"/>
              <a:t>Edit Master text styles</a:t>
            </a:r>
          </a:p>
        </p:txBody>
      </p:sp>
      <p:sp>
        <p:nvSpPr>
          <p:cNvPr id="6" name="Content Placeholder 5"/>
          <p:cNvSpPr>
            <a:spLocks noGrp="1"/>
          </p:cNvSpPr>
          <p:nvPr>
            <p:ph sz="quarter" idx="4"/>
          </p:nvPr>
        </p:nvSpPr>
        <p:spPr>
          <a:xfrm>
            <a:off x="5468183" y="2505075"/>
            <a:ext cx="459198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066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49213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53628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smtClean="0"/>
              <a:t>Click to edit Master title style</a:t>
            </a:r>
            <a:endParaRPr lang="fa-IR"/>
          </a:p>
        </p:txBody>
      </p:sp>
      <p:sp>
        <p:nvSpPr>
          <p:cNvPr id="3" name="Content Placeholder 2"/>
          <p:cNvSpPr>
            <a:spLocks noGrp="1"/>
          </p:cNvSpPr>
          <p:nvPr>
            <p:ph idx="1"/>
          </p:nvPr>
        </p:nvSpPr>
        <p:spPr>
          <a:xfrm>
            <a:off x="4591981" y="987426"/>
            <a:ext cx="5468183" cy="4873625"/>
          </a:xfrm>
        </p:spPr>
        <p:txBody>
          <a:bodyPr/>
          <a:lstStyle>
            <a:lvl1pPr>
              <a:defRPr sz="2835"/>
            </a:lvl1pPr>
            <a:lvl2pPr>
              <a:defRPr sz="2481"/>
            </a:lvl2pPr>
            <a:lvl3pPr>
              <a:defRPr sz="2126"/>
            </a:lvl3pPr>
            <a:lvl4pPr>
              <a:defRPr sz="1772"/>
            </a:lvl4pPr>
            <a:lvl5pPr>
              <a:defRPr sz="1772"/>
            </a:lvl5pPr>
            <a:lvl6pPr>
              <a:defRPr sz="1772"/>
            </a:lvl6pPr>
            <a:lvl7pPr>
              <a:defRPr sz="1772"/>
            </a:lvl7pPr>
            <a:lvl8pPr>
              <a:defRPr sz="1772"/>
            </a:lvl8pPr>
            <a:lvl9pPr>
              <a:defRPr sz="1772"/>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78381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smtClean="0"/>
              <a:t>Click to edit Master title style</a:t>
            </a:r>
            <a:endParaRPr lang="fa-IR"/>
          </a:p>
        </p:txBody>
      </p:sp>
      <p:sp>
        <p:nvSpPr>
          <p:cNvPr id="3" name="Picture Placeholder 2"/>
          <p:cNvSpPr>
            <a:spLocks noGrp="1"/>
          </p:cNvSpPr>
          <p:nvPr>
            <p:ph type="pic" idx="1"/>
          </p:nvPr>
        </p:nvSpPr>
        <p:spPr>
          <a:xfrm>
            <a:off x="4591981" y="987426"/>
            <a:ext cx="5468183" cy="4873625"/>
          </a:xfrm>
        </p:spPr>
        <p:txBody>
          <a:bodyPr/>
          <a:lstStyle>
            <a:lvl1pPr marL="0" indent="0">
              <a:buNone/>
              <a:defRPr sz="2835"/>
            </a:lvl1pPr>
            <a:lvl2pPr marL="405033" indent="0">
              <a:buNone/>
              <a:defRPr sz="2481"/>
            </a:lvl2pPr>
            <a:lvl3pPr marL="810067" indent="0">
              <a:buNone/>
              <a:defRPr sz="2126"/>
            </a:lvl3pPr>
            <a:lvl4pPr marL="1215100" indent="0">
              <a:buNone/>
              <a:defRPr sz="1772"/>
            </a:lvl4pPr>
            <a:lvl5pPr marL="1620134" indent="0">
              <a:buNone/>
              <a:defRPr sz="1772"/>
            </a:lvl5pPr>
            <a:lvl6pPr marL="2025167" indent="0">
              <a:buNone/>
              <a:defRPr sz="1772"/>
            </a:lvl6pPr>
            <a:lvl7pPr marL="2430201" indent="0">
              <a:buNone/>
              <a:defRPr sz="1772"/>
            </a:lvl7pPr>
            <a:lvl8pPr marL="2835234" indent="0">
              <a:buNone/>
              <a:defRPr sz="1772"/>
            </a:lvl8pPr>
            <a:lvl9pPr marL="3240268" indent="0">
              <a:buNone/>
              <a:defRPr sz="1772"/>
            </a:lvl9pPr>
          </a:lstStyle>
          <a:p>
            <a:endParaRPr lang="fa-IR"/>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20659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593" y="365126"/>
            <a:ext cx="9316164" cy="1325563"/>
          </a:xfrm>
          <a:prstGeom prst="rect">
            <a:avLst/>
          </a:prstGeom>
        </p:spPr>
        <p:txBody>
          <a:bodyPr vert="horz" lIns="91440" tIns="45720" rIns="91440" bIns="45720" rtlCol="0"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742593" y="1825625"/>
            <a:ext cx="9316164"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742593" y="6356351"/>
            <a:ext cx="2430304" cy="365125"/>
          </a:xfrm>
          <a:prstGeom prst="rect">
            <a:avLst/>
          </a:prstGeom>
        </p:spPr>
        <p:txBody>
          <a:bodyPr vert="horz" lIns="91440" tIns="45720" rIns="91440" bIns="45720" rtlCol="0" anchor="ctr"/>
          <a:lstStyle>
            <a:lvl1pPr algn="r">
              <a:defRPr sz="1063">
                <a:solidFill>
                  <a:schemeClr val="tx1">
                    <a:tint val="75000"/>
                  </a:schemeClr>
                </a:solidFill>
              </a:defRPr>
            </a:lvl1pPr>
          </a:lstStyle>
          <a:p>
            <a:fld id="{1D8BD707-D9CF-40AE-B4C6-C98DA3205C09}" type="datetimeFigureOut">
              <a:rPr lang="en-US" smtClean="0"/>
              <a:pPr/>
              <a:t>12/10/2018</a:t>
            </a:fld>
            <a:endParaRPr lang="en-US"/>
          </a:p>
        </p:txBody>
      </p:sp>
      <p:sp>
        <p:nvSpPr>
          <p:cNvPr id="5" name="Footer Placeholder 4"/>
          <p:cNvSpPr>
            <a:spLocks noGrp="1"/>
          </p:cNvSpPr>
          <p:nvPr>
            <p:ph type="ftr" sz="quarter" idx="3"/>
          </p:nvPr>
        </p:nvSpPr>
        <p:spPr>
          <a:xfrm>
            <a:off x="3577947" y="6356351"/>
            <a:ext cx="3645456" cy="365125"/>
          </a:xfrm>
          <a:prstGeom prst="rect">
            <a:avLst/>
          </a:prstGeom>
        </p:spPr>
        <p:txBody>
          <a:bodyPr vert="horz" lIns="91440" tIns="45720" rIns="91440" bIns="45720" rtlCol="0" anchor="ctr"/>
          <a:lstStyle>
            <a:lvl1pPr algn="ctr">
              <a:defRPr sz="106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628453" y="6356351"/>
            <a:ext cx="2430304" cy="365125"/>
          </a:xfrm>
          <a:prstGeom prst="rect">
            <a:avLst/>
          </a:prstGeom>
        </p:spPr>
        <p:txBody>
          <a:bodyPr vert="horz" lIns="91440" tIns="45720" rIns="91440" bIns="45720" rtlCol="0" anchor="ctr"/>
          <a:lstStyle>
            <a:lvl1pPr algn="l">
              <a:defRPr sz="1063">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641168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810067" rtl="0" eaLnBrk="1" latinLnBrk="0" hangingPunct="1">
        <a:lnSpc>
          <a:spcPct val="90000"/>
        </a:lnSpc>
        <a:spcBef>
          <a:spcPct val="0"/>
        </a:spcBef>
        <a:buNone/>
        <a:defRPr sz="3898" kern="1200">
          <a:solidFill>
            <a:schemeClr val="tx1"/>
          </a:solidFill>
          <a:latin typeface="+mj-lt"/>
          <a:ea typeface="+mj-ea"/>
          <a:cs typeface="+mj-cs"/>
        </a:defRPr>
      </a:lvl1pPr>
    </p:titleStyle>
    <p:body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p:bodyStyle>
    <p:otherStyle>
      <a:defPPr>
        <a:defRPr lang="fa-IR"/>
      </a:defPPr>
      <a:lvl1pPr marL="0" algn="l" defTabSz="810067" rtl="0" eaLnBrk="1" latinLnBrk="0" hangingPunct="1">
        <a:defRPr sz="1595" kern="1200">
          <a:solidFill>
            <a:schemeClr val="tx1"/>
          </a:solidFill>
          <a:latin typeface="+mn-lt"/>
          <a:ea typeface="+mn-ea"/>
          <a:cs typeface="+mn-cs"/>
        </a:defRPr>
      </a:lvl1pPr>
      <a:lvl2pPr marL="405033" algn="l" defTabSz="810067" rtl="0" eaLnBrk="1" latinLnBrk="0" hangingPunct="1">
        <a:defRPr sz="1595" kern="1200">
          <a:solidFill>
            <a:schemeClr val="tx1"/>
          </a:solidFill>
          <a:latin typeface="+mn-lt"/>
          <a:ea typeface="+mn-ea"/>
          <a:cs typeface="+mn-cs"/>
        </a:defRPr>
      </a:lvl2pPr>
      <a:lvl3pPr marL="810067" algn="l" defTabSz="810067" rtl="0" eaLnBrk="1" latinLnBrk="0" hangingPunct="1">
        <a:defRPr sz="1595" kern="1200">
          <a:solidFill>
            <a:schemeClr val="tx1"/>
          </a:solidFill>
          <a:latin typeface="+mn-lt"/>
          <a:ea typeface="+mn-ea"/>
          <a:cs typeface="+mn-cs"/>
        </a:defRPr>
      </a:lvl3pPr>
      <a:lvl4pPr marL="1215100" algn="l" defTabSz="810067" rtl="0" eaLnBrk="1" latinLnBrk="0" hangingPunct="1">
        <a:defRPr sz="1595" kern="1200">
          <a:solidFill>
            <a:schemeClr val="tx1"/>
          </a:solidFill>
          <a:latin typeface="+mn-lt"/>
          <a:ea typeface="+mn-ea"/>
          <a:cs typeface="+mn-cs"/>
        </a:defRPr>
      </a:lvl4pPr>
      <a:lvl5pPr marL="1620134" algn="l" defTabSz="810067" rtl="0" eaLnBrk="1" latinLnBrk="0" hangingPunct="1">
        <a:defRPr sz="1595" kern="1200">
          <a:solidFill>
            <a:schemeClr val="tx1"/>
          </a:solidFill>
          <a:latin typeface="+mn-lt"/>
          <a:ea typeface="+mn-ea"/>
          <a:cs typeface="+mn-cs"/>
        </a:defRPr>
      </a:lvl5pPr>
      <a:lvl6pPr marL="2025167" algn="l" defTabSz="810067" rtl="0" eaLnBrk="1" latinLnBrk="0" hangingPunct="1">
        <a:defRPr sz="1595" kern="1200">
          <a:solidFill>
            <a:schemeClr val="tx1"/>
          </a:solidFill>
          <a:latin typeface="+mn-lt"/>
          <a:ea typeface="+mn-ea"/>
          <a:cs typeface="+mn-cs"/>
        </a:defRPr>
      </a:lvl6pPr>
      <a:lvl7pPr marL="2430201" algn="l" defTabSz="810067" rtl="0" eaLnBrk="1" latinLnBrk="0" hangingPunct="1">
        <a:defRPr sz="1595" kern="1200">
          <a:solidFill>
            <a:schemeClr val="tx1"/>
          </a:solidFill>
          <a:latin typeface="+mn-lt"/>
          <a:ea typeface="+mn-ea"/>
          <a:cs typeface="+mn-cs"/>
        </a:defRPr>
      </a:lvl7pPr>
      <a:lvl8pPr marL="2835234" algn="l" defTabSz="810067" rtl="0" eaLnBrk="1" latinLnBrk="0" hangingPunct="1">
        <a:defRPr sz="1595" kern="1200">
          <a:solidFill>
            <a:schemeClr val="tx1"/>
          </a:solidFill>
          <a:latin typeface="+mn-lt"/>
          <a:ea typeface="+mn-ea"/>
          <a:cs typeface="+mn-cs"/>
        </a:defRPr>
      </a:lvl8pPr>
      <a:lvl9pPr marL="3240268" algn="l" defTabSz="810067" rtl="0" eaLnBrk="1" latinLnBrk="0" hangingPunct="1">
        <a:defRPr sz="15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referRelativeResize="0">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307" y="0"/>
            <a:ext cx="10864530" cy="6864927"/>
          </a:xfrm>
          <a:prstGeom prst="rect">
            <a:avLst/>
          </a:prstGeom>
        </p:spPr>
      </p:pic>
    </p:spTree>
    <p:extLst>
      <p:ext uri="{BB962C8B-B14F-4D97-AF65-F5344CB8AC3E}">
        <p14:creationId xmlns:p14="http://schemas.microsoft.com/office/powerpoint/2010/main" val="16977413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743075" y="936290"/>
            <a:ext cx="78486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بخش های استفاده شده داخل نرم افزار</a:t>
            </a:r>
            <a:endParaRPr lang="en-US" sz="4400" dirty="0">
              <a:solidFill>
                <a:srgbClr val="FF0000"/>
              </a:solidFill>
              <a:cs typeface="B Titr" pitchFamily="2" charset="-78"/>
            </a:endParaRPr>
          </a:p>
        </p:txBody>
      </p:sp>
      <p:sp>
        <p:nvSpPr>
          <p:cNvPr id="6" name="Content Placeholder 1"/>
          <p:cNvSpPr txBox="1">
            <a:spLocks/>
          </p:cNvSpPr>
          <p:nvPr/>
        </p:nvSpPr>
        <p:spPr>
          <a:xfrm>
            <a:off x="1133475" y="2362200"/>
            <a:ext cx="8849082" cy="2743200"/>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algn="r" rtl="1">
              <a:lnSpc>
                <a:spcPct val="150000"/>
              </a:lnSpc>
            </a:pPr>
            <a:r>
              <a:rPr lang="fa-IR" dirty="0" smtClean="0">
                <a:cs typeface="B Zar" panose="00000400000000000000" pitchFamily="2" charset="-78"/>
              </a:rPr>
              <a:t>انواع فرم های تعریف شده</a:t>
            </a:r>
          </a:p>
          <a:p>
            <a:pPr algn="r" rtl="1">
              <a:lnSpc>
                <a:spcPct val="150000"/>
              </a:lnSpc>
            </a:pPr>
            <a:r>
              <a:rPr lang="fa-IR" dirty="0" smtClean="0">
                <a:cs typeface="B Zar" panose="00000400000000000000" pitchFamily="2" charset="-78"/>
              </a:rPr>
              <a:t>یکپارچه ساز</a:t>
            </a:r>
            <a:endParaRPr lang="en-US" dirty="0">
              <a:cs typeface="B Zar" panose="00000400000000000000" pitchFamily="2" charset="-78"/>
            </a:endParaRPr>
          </a:p>
          <a:p>
            <a:pPr algn="r" rtl="1">
              <a:lnSpc>
                <a:spcPct val="150000"/>
              </a:lnSpc>
            </a:pPr>
            <a:endParaRPr lang="fa-IR" sz="2800" dirty="0">
              <a:effectLst/>
              <a:cs typeface="B Zar" panose="00000400000000000000" pitchFamily="2" charset="-78"/>
            </a:endParaRPr>
          </a:p>
        </p:txBody>
      </p:sp>
    </p:spTree>
    <p:extLst>
      <p:ext uri="{BB962C8B-B14F-4D97-AF65-F5344CB8AC3E}">
        <p14:creationId xmlns:p14="http://schemas.microsoft.com/office/powerpoint/2010/main" val="2932154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های طراحی شده در اتوماسیون اداری</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42117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dirty="0" smtClean="0">
                <a:cs typeface="B Zar" panose="00000400000000000000" pitchFamily="2" charset="-78"/>
              </a:rPr>
              <a:t>1-</a:t>
            </a:r>
            <a:r>
              <a:rPr lang="fa-IR" dirty="0">
                <a:cs typeface="B Zar" panose="00000400000000000000" pitchFamily="2" charset="-78"/>
              </a:rPr>
              <a:t>فرم صورت </a:t>
            </a:r>
            <a:r>
              <a:rPr lang="fa-IR" dirty="0" smtClean="0">
                <a:cs typeface="B Zar" panose="00000400000000000000" pitchFamily="2" charset="-78"/>
              </a:rPr>
              <a:t>جلسه</a:t>
            </a:r>
          </a:p>
          <a:p>
            <a:pPr marL="0" indent="0" algn="r" rtl="1">
              <a:buNone/>
            </a:pPr>
            <a:r>
              <a:rPr lang="fa-IR" dirty="0" smtClean="0">
                <a:cs typeface="B Zar" panose="00000400000000000000" pitchFamily="2" charset="-78"/>
              </a:rPr>
              <a:t>2-</a:t>
            </a:r>
            <a:r>
              <a:rPr lang="fa-IR" dirty="0">
                <a:cs typeface="B Zar" panose="00000400000000000000" pitchFamily="2" charset="-78"/>
              </a:rPr>
              <a:t>فرم درخواست خرید</a:t>
            </a:r>
            <a:endParaRPr lang="en-US" dirty="0">
              <a:cs typeface="B Zar" panose="00000400000000000000" pitchFamily="2" charset="-78"/>
            </a:endParaRPr>
          </a:p>
          <a:p>
            <a:pPr marL="0" indent="0" algn="r" rtl="1">
              <a:buNone/>
            </a:pPr>
            <a:r>
              <a:rPr lang="fa-IR" dirty="0" smtClean="0">
                <a:cs typeface="B Zar" panose="00000400000000000000" pitchFamily="2" charset="-78"/>
              </a:rPr>
              <a:t>3-</a:t>
            </a:r>
            <a:r>
              <a:rPr lang="fa-IR" dirty="0">
                <a:cs typeface="B Zar" panose="00000400000000000000" pitchFamily="2" charset="-78"/>
              </a:rPr>
              <a:t>فرم مجوز خروج </a:t>
            </a:r>
            <a:r>
              <a:rPr lang="fa-IR" dirty="0" smtClean="0">
                <a:cs typeface="B Zar" panose="00000400000000000000" pitchFamily="2" charset="-78"/>
              </a:rPr>
              <a:t>اموال</a:t>
            </a:r>
          </a:p>
          <a:p>
            <a:pPr marL="0" indent="0" algn="r" rtl="1">
              <a:buNone/>
            </a:pPr>
            <a:r>
              <a:rPr lang="fa-IR" dirty="0" smtClean="0">
                <a:cs typeface="B Zar" panose="00000400000000000000" pitchFamily="2" charset="-78"/>
              </a:rPr>
              <a:t>4-فرم خدمات نقلیه</a:t>
            </a:r>
            <a:endParaRPr lang="en-US" dirty="0" smtClean="0">
              <a:cs typeface="B Zar" panose="00000400000000000000" pitchFamily="2" charset="-78"/>
            </a:endParaRPr>
          </a:p>
          <a:p>
            <a:pPr marL="0" indent="0" algn="r" rtl="1">
              <a:buNone/>
            </a:pPr>
            <a:r>
              <a:rPr lang="fa-IR" dirty="0" smtClean="0">
                <a:cs typeface="B Zar" panose="00000400000000000000" pitchFamily="2" charset="-78"/>
              </a:rPr>
              <a:t>5-فرم </a:t>
            </a:r>
            <a:r>
              <a:rPr lang="fa-IR" dirty="0">
                <a:cs typeface="B Zar" panose="00000400000000000000" pitchFamily="2" charset="-78"/>
              </a:rPr>
              <a:t>درخواست خدمات فنی</a:t>
            </a:r>
            <a:endParaRPr lang="en-US" dirty="0">
              <a:cs typeface="B Zar" panose="00000400000000000000" pitchFamily="2" charset="-78"/>
            </a:endParaRPr>
          </a:p>
          <a:p>
            <a:pPr marL="0" indent="0" algn="r" rtl="1">
              <a:buNone/>
            </a:pPr>
            <a:r>
              <a:rPr lang="fa-IR" dirty="0">
                <a:cs typeface="B Zar" panose="00000400000000000000" pitchFamily="2" charset="-78"/>
              </a:rPr>
              <a:t>6-فرم درخواست خدمات پشتیبانی</a:t>
            </a:r>
            <a:endParaRPr lang="en-US" dirty="0">
              <a:cs typeface="B Zar" panose="00000400000000000000" pitchFamily="2" charset="-78"/>
            </a:endParaRPr>
          </a:p>
          <a:p>
            <a:pPr marL="0" indent="0" algn="r" rtl="1">
              <a:buNone/>
            </a:pPr>
            <a:r>
              <a:rPr lang="fa-IR" dirty="0">
                <a:cs typeface="B Zar" panose="00000400000000000000" pitchFamily="2" charset="-78"/>
              </a:rPr>
              <a:t>7-درخواست مرخصی</a:t>
            </a:r>
            <a:endParaRPr lang="en-US" dirty="0">
              <a:cs typeface="B Zar" panose="00000400000000000000" pitchFamily="2" charset="-78"/>
            </a:endParaRPr>
          </a:p>
          <a:p>
            <a:pPr marL="0" indent="0" algn="r" rtl="1">
              <a:buNone/>
            </a:pPr>
            <a:r>
              <a:rPr lang="fa-IR" dirty="0">
                <a:cs typeface="B Zar" panose="00000400000000000000" pitchFamily="2" charset="-78"/>
              </a:rPr>
              <a:t>8-فرم حواله انبار</a:t>
            </a:r>
            <a:endParaRPr lang="en-US" dirty="0">
              <a:cs typeface="B Zar" panose="00000400000000000000" pitchFamily="2" charset="-78"/>
            </a:endParaRPr>
          </a:p>
          <a:p>
            <a:pPr marL="0" indent="0" algn="r" rtl="1">
              <a:buNone/>
            </a:pPr>
            <a:r>
              <a:rPr lang="fa-IR" dirty="0">
                <a:cs typeface="B Zar" panose="00000400000000000000" pitchFamily="2" charset="-78"/>
              </a:rPr>
              <a:t>9-فرم معرفی به استاد و دانشجویان</a:t>
            </a:r>
            <a:endParaRPr lang="fa-IR" sz="2800" dirty="0">
              <a:effectLst/>
              <a:cs typeface="B Zar" panose="00000400000000000000" pitchFamily="2" charset="-78"/>
            </a:endParaRPr>
          </a:p>
        </p:txBody>
      </p:sp>
    </p:spTree>
    <p:extLst>
      <p:ext uri="{BB962C8B-B14F-4D97-AF65-F5344CB8AC3E}">
        <p14:creationId xmlns:p14="http://schemas.microsoft.com/office/powerpoint/2010/main" val="246055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صورتجلسه</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449782"/>
          </a:xfrm>
          <a:prstGeom prst="rect">
            <a:avLst/>
          </a:prstGeom>
        </p:spPr>
        <p:txBody>
          <a:bodyPr>
            <a:normAutofit fontScale="77500" lnSpcReduction="20000"/>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algn="r" rtl="1">
              <a:lnSpc>
                <a:spcPct val="150000"/>
              </a:lnSpc>
            </a:pPr>
            <a:r>
              <a:rPr lang="fa-IR" dirty="0">
                <a:cs typeface="B Zar" panose="00000400000000000000" pitchFamily="2" charset="-78"/>
              </a:rPr>
              <a:t>در دانشگاه ما در هفته جلسات مختلفی برگزار می شود:</a:t>
            </a:r>
            <a:endParaRPr lang="en-US" dirty="0">
              <a:cs typeface="B Zar" panose="00000400000000000000" pitchFamily="2" charset="-78"/>
            </a:endParaRPr>
          </a:p>
          <a:p>
            <a:pPr algn="r" rtl="1">
              <a:lnSpc>
                <a:spcPct val="150000"/>
              </a:lnSpc>
            </a:pPr>
            <a:r>
              <a:rPr lang="fa-IR" dirty="0">
                <a:cs typeface="B Zar" panose="00000400000000000000" pitchFamily="2" charset="-78"/>
              </a:rPr>
              <a:t>جلسات شورای آموزشی</a:t>
            </a:r>
            <a:endParaRPr lang="en-US" dirty="0">
              <a:cs typeface="B Zar" panose="00000400000000000000" pitchFamily="2" charset="-78"/>
            </a:endParaRPr>
          </a:p>
          <a:p>
            <a:pPr algn="r" rtl="1">
              <a:lnSpc>
                <a:spcPct val="150000"/>
              </a:lnSpc>
            </a:pPr>
            <a:r>
              <a:rPr lang="fa-IR" dirty="0">
                <a:cs typeface="B Zar" panose="00000400000000000000" pitchFamily="2" charset="-78"/>
              </a:rPr>
              <a:t>جلسه هیئت رئیسه</a:t>
            </a:r>
            <a:endParaRPr lang="en-US" dirty="0">
              <a:cs typeface="B Zar" panose="00000400000000000000" pitchFamily="2" charset="-78"/>
            </a:endParaRPr>
          </a:p>
          <a:p>
            <a:pPr algn="r" rtl="1">
              <a:lnSpc>
                <a:spcPct val="150000"/>
              </a:lnSpc>
            </a:pPr>
            <a:r>
              <a:rPr lang="fa-IR" dirty="0">
                <a:cs typeface="B Zar" panose="00000400000000000000" pitchFamily="2" charset="-78"/>
              </a:rPr>
              <a:t>جلسه </a:t>
            </a:r>
            <a:r>
              <a:rPr lang="fa-IR" dirty="0" smtClean="0">
                <a:cs typeface="B Zar" panose="00000400000000000000" pitchFamily="2" charset="-78"/>
              </a:rPr>
              <a:t>نظارت</a:t>
            </a:r>
          </a:p>
          <a:p>
            <a:pPr algn="r" rtl="1">
              <a:lnSpc>
                <a:spcPct val="150000"/>
              </a:lnSpc>
            </a:pPr>
            <a:r>
              <a:rPr lang="fa-IR" dirty="0" smtClean="0">
                <a:cs typeface="B Zar" panose="00000400000000000000" pitchFamily="2" charset="-78"/>
              </a:rPr>
              <a:t>جلسات گروه</a:t>
            </a:r>
          </a:p>
          <a:p>
            <a:pPr algn="r" rtl="1">
              <a:lnSpc>
                <a:spcPct val="150000"/>
              </a:lnSpc>
            </a:pPr>
            <a:r>
              <a:rPr lang="fa-IR" dirty="0" smtClean="0">
                <a:cs typeface="B Zar" panose="00000400000000000000" pitchFamily="2" charset="-78"/>
              </a:rPr>
              <a:t>جلسه شورای تحصیلات تکمیلی </a:t>
            </a:r>
          </a:p>
          <a:p>
            <a:pPr marL="0" indent="0" algn="r" rtl="1">
              <a:lnSpc>
                <a:spcPct val="150000"/>
              </a:lnSpc>
              <a:buNone/>
            </a:pPr>
            <a:r>
              <a:rPr lang="fa-IR" dirty="0" smtClean="0">
                <a:cs typeface="B Zar" panose="00000400000000000000" pitchFamily="2" charset="-78"/>
              </a:rPr>
              <a:t>و....</a:t>
            </a:r>
            <a:endParaRPr lang="en-US" dirty="0">
              <a:cs typeface="B Zar" panose="00000400000000000000" pitchFamily="2" charset="-78"/>
            </a:endParaRPr>
          </a:p>
          <a:p>
            <a:pPr algn="r" rtl="1">
              <a:lnSpc>
                <a:spcPct val="150000"/>
              </a:lnSpc>
            </a:pPr>
            <a:endParaRPr lang="fa-IR" sz="2800" dirty="0">
              <a:effectLst/>
              <a:cs typeface="B Zar" panose="00000400000000000000" pitchFamily="2" charset="-78"/>
            </a:endParaRPr>
          </a:p>
        </p:txBody>
      </p:sp>
    </p:spTree>
    <p:extLst>
      <p:ext uri="{BB962C8B-B14F-4D97-AF65-F5344CB8AC3E}">
        <p14:creationId xmlns:p14="http://schemas.microsoft.com/office/powerpoint/2010/main" val="3910887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مشکلات روند دستی فرم صورتجلسه</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4497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algn="just" rtl="1">
              <a:lnSpc>
                <a:spcPct val="150000"/>
              </a:lnSpc>
            </a:pPr>
            <a:r>
              <a:rPr lang="fa-IR" dirty="0">
                <a:cs typeface="B Zar" panose="00000400000000000000" pitchFamily="2" charset="-78"/>
              </a:rPr>
              <a:t>یکی از کاربرد های مهم فرم های صورت جلسه این است: در صورت عدم حضور یک فرد در جلسه اطلاع رسانی ها به صورت ناقص انجام میشد.و به تبع آن مسئولیت هایی که برای فرد غائب در جلسه بود به اطلاع ایشان برای جلسه بعد نمی </a:t>
            </a:r>
            <a:r>
              <a:rPr lang="fa-IR" dirty="0" smtClean="0">
                <a:cs typeface="B Zar" panose="00000400000000000000" pitchFamily="2" charset="-78"/>
              </a:rPr>
              <a:t>رسید</a:t>
            </a:r>
            <a:r>
              <a:rPr lang="fa-IR" dirty="0">
                <a:cs typeface="B Zar" panose="00000400000000000000" pitchFamily="2" charset="-78"/>
              </a:rPr>
              <a:t> </a:t>
            </a:r>
            <a:r>
              <a:rPr lang="fa-IR" dirty="0" smtClean="0">
                <a:cs typeface="B Zar" panose="00000400000000000000" pitchFamily="2" charset="-78"/>
              </a:rPr>
              <a:t>اما در </a:t>
            </a:r>
            <a:r>
              <a:rPr lang="fa-IR" dirty="0">
                <a:cs typeface="B Zar" panose="00000400000000000000" pitchFamily="2" charset="-78"/>
              </a:rPr>
              <a:t>حال حاضر صورت جلسه برای همه افراد آن جلسه ارسال میگردد و این مشکل حل ودر مصرف کاغذ صرفه جویی شده است.</a:t>
            </a:r>
            <a:endParaRPr lang="en-US" dirty="0">
              <a:cs typeface="B Zar" panose="00000400000000000000" pitchFamily="2" charset="-78"/>
            </a:endParaRPr>
          </a:p>
          <a:p>
            <a:pPr algn="just" rtl="1">
              <a:lnSpc>
                <a:spcPct val="150000"/>
              </a:lnSpc>
            </a:pPr>
            <a:endParaRPr lang="fa-IR" sz="2800" dirty="0">
              <a:effectLst/>
              <a:cs typeface="B Zar" panose="00000400000000000000" pitchFamily="2" charset="-78"/>
            </a:endParaRPr>
          </a:p>
        </p:txBody>
      </p:sp>
    </p:spTree>
    <p:extLst>
      <p:ext uri="{BB962C8B-B14F-4D97-AF65-F5344CB8AC3E}">
        <p14:creationId xmlns:p14="http://schemas.microsoft.com/office/powerpoint/2010/main" val="2569038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فرایند فرم صورتجلسه</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4497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just" rtl="1">
              <a:lnSpc>
                <a:spcPct val="150000"/>
              </a:lnSpc>
              <a:buNone/>
            </a:pPr>
            <a:r>
              <a:rPr lang="fa-IR" dirty="0" smtClean="0">
                <a:cs typeface="B Zar" panose="00000400000000000000" pitchFamily="2" charset="-78"/>
              </a:rPr>
              <a:t>ابتدا متن </a:t>
            </a:r>
            <a:r>
              <a:rPr lang="fa-IR" dirty="0">
                <a:cs typeface="B Zar" panose="00000400000000000000" pitchFamily="2" charset="-78"/>
              </a:rPr>
              <a:t>صورت </a:t>
            </a:r>
            <a:r>
              <a:rPr lang="fa-IR" dirty="0" smtClean="0">
                <a:cs typeface="B Zar" panose="00000400000000000000" pitchFamily="2" charset="-78"/>
              </a:rPr>
              <a:t>جلسه توسط دبیرجلسه </a:t>
            </a:r>
            <a:r>
              <a:rPr lang="fa-IR" dirty="0">
                <a:cs typeface="B Zar" panose="00000400000000000000" pitchFamily="2" charset="-78"/>
              </a:rPr>
              <a:t>را تایپ و برای همه افراد در جلسه جهت امضا ارسال می کنند، فرد ارسال کننده موظف است تا دو روز بعد گردش فرآیند را چک نماید </a:t>
            </a:r>
            <a:r>
              <a:rPr lang="fa-IR" dirty="0" smtClean="0">
                <a:cs typeface="B Zar" panose="00000400000000000000" pitchFamily="2" charset="-78"/>
              </a:rPr>
              <a:t>ووصورت جلسه را امضا نماید </a:t>
            </a:r>
            <a:r>
              <a:rPr lang="fa-IR" dirty="0">
                <a:cs typeface="B Zar" panose="00000400000000000000" pitchFamily="2" charset="-78"/>
              </a:rPr>
              <a:t>و سپس </a:t>
            </a:r>
            <a:r>
              <a:rPr lang="fa-IR" dirty="0" smtClean="0">
                <a:cs typeface="B Zar" panose="00000400000000000000" pitchFamily="2" charset="-78"/>
              </a:rPr>
              <a:t> </a:t>
            </a:r>
            <a:r>
              <a:rPr lang="fa-IR" dirty="0">
                <a:cs typeface="B Zar" panose="00000400000000000000" pitchFamily="2" charset="-78"/>
              </a:rPr>
              <a:t>در صورتی </a:t>
            </a:r>
            <a:r>
              <a:rPr lang="fa-IR" dirty="0" smtClean="0">
                <a:cs typeface="B Zar" panose="00000400000000000000" pitchFamily="2" charset="-78"/>
              </a:rPr>
              <a:t>که </a:t>
            </a:r>
            <a:r>
              <a:rPr lang="fa-IR" dirty="0">
                <a:cs typeface="B Zar" panose="00000400000000000000" pitchFamily="2" charset="-78"/>
              </a:rPr>
              <a:t>زیر مجموعه آنها موظف به انجام کاری است، برای زیر مجموعه نیز </a:t>
            </a:r>
            <a:r>
              <a:rPr lang="fa-IR" dirty="0" smtClean="0">
                <a:cs typeface="B Zar" panose="00000400000000000000" pitchFamily="2" charset="-78"/>
              </a:rPr>
              <a:t>وظیفه انها طبق صورت </a:t>
            </a:r>
            <a:r>
              <a:rPr lang="fa-IR" dirty="0">
                <a:cs typeface="B Zar" panose="00000400000000000000" pitchFamily="2" charset="-78"/>
              </a:rPr>
              <a:t>جلسه </a:t>
            </a:r>
            <a:r>
              <a:rPr lang="fa-IR" dirty="0" smtClean="0">
                <a:cs typeface="B Zar" panose="00000400000000000000" pitchFamily="2" charset="-78"/>
              </a:rPr>
              <a:t>ارسال میشود.</a:t>
            </a:r>
            <a:endParaRPr lang="en-US" dirty="0">
              <a:cs typeface="B Zar" panose="00000400000000000000" pitchFamily="2" charset="-78"/>
            </a:endParaRPr>
          </a:p>
          <a:p>
            <a:pPr marL="0" indent="0" algn="just" rtl="1">
              <a:lnSpc>
                <a:spcPct val="150000"/>
              </a:lnSpc>
              <a:buNone/>
            </a:pPr>
            <a:endParaRPr lang="fa-IR" sz="2800" dirty="0">
              <a:effectLst/>
              <a:cs typeface="B Zar" panose="00000400000000000000" pitchFamily="2" charset="-78"/>
            </a:endParaRPr>
          </a:p>
        </p:txBody>
      </p:sp>
      <p:sp>
        <p:nvSpPr>
          <p:cNvPr id="7" name="Oval 6"/>
          <p:cNvSpPr/>
          <p:nvPr/>
        </p:nvSpPr>
        <p:spPr>
          <a:xfrm>
            <a:off x="5342596" y="4675909"/>
            <a:ext cx="1752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امضا اعضا جلسه</a:t>
            </a:r>
            <a:endParaRPr lang="fa-IR" sz="1600" dirty="0">
              <a:solidFill>
                <a:schemeClr val="tx1"/>
              </a:solidFill>
              <a:cs typeface="B Titr" panose="00000700000000000000" pitchFamily="2" charset="-78"/>
            </a:endParaRPr>
          </a:p>
        </p:txBody>
      </p:sp>
      <p:sp>
        <p:nvSpPr>
          <p:cNvPr id="8" name="Oval 7"/>
          <p:cNvSpPr/>
          <p:nvPr/>
        </p:nvSpPr>
        <p:spPr>
          <a:xfrm>
            <a:off x="1355021" y="4634346"/>
            <a:ext cx="2524125"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ارسال برای بخش زیرمجموعه</a:t>
            </a:r>
            <a:endParaRPr lang="fa-IR" sz="1600" dirty="0">
              <a:solidFill>
                <a:schemeClr val="tx1"/>
              </a:solidFill>
              <a:cs typeface="B Titr" panose="00000700000000000000" pitchFamily="2" charset="-78"/>
            </a:endParaRPr>
          </a:p>
        </p:txBody>
      </p:sp>
      <p:sp>
        <p:nvSpPr>
          <p:cNvPr id="9" name="Oval 8"/>
          <p:cNvSpPr/>
          <p:nvPr/>
        </p:nvSpPr>
        <p:spPr>
          <a:xfrm>
            <a:off x="8591550" y="4620491"/>
            <a:ext cx="1295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دبیر جلسه </a:t>
            </a:r>
            <a:endParaRPr lang="fa-IR" sz="1600" dirty="0">
              <a:solidFill>
                <a:schemeClr val="tx1"/>
              </a:solidFill>
              <a:cs typeface="B Titr" panose="00000700000000000000" pitchFamily="2" charset="-78"/>
            </a:endParaRPr>
          </a:p>
        </p:txBody>
      </p:sp>
      <p:cxnSp>
        <p:nvCxnSpPr>
          <p:cNvPr id="10" name="Straight Arrow Connector 9"/>
          <p:cNvCxnSpPr/>
          <p:nvPr/>
        </p:nvCxnSpPr>
        <p:spPr>
          <a:xfrm flipH="1" flipV="1">
            <a:off x="3895598" y="5105400"/>
            <a:ext cx="1463450" cy="1039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095196" y="5105400"/>
            <a:ext cx="136207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47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6356142" y="2950672"/>
            <a:ext cx="35814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صورتجلسه</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4497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just" rtl="1">
              <a:lnSpc>
                <a:spcPct val="150000"/>
              </a:lnSpc>
              <a:buNone/>
            </a:pPr>
            <a:endParaRPr lang="fa-IR" sz="2800" dirty="0">
              <a:effectLst/>
              <a:cs typeface="B Zar" panose="000004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5" y="152400"/>
            <a:ext cx="4572000" cy="65302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45757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صورتجلسه</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9069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sz="2800" dirty="0">
                <a:cs typeface="B Titr" panose="00000700000000000000" pitchFamily="2" charset="-78"/>
              </a:rPr>
              <a:t>مزیت</a:t>
            </a:r>
            <a:r>
              <a:rPr lang="fa-IR" sz="2800" dirty="0" smtClean="0">
                <a:cs typeface="B Titr" panose="00000700000000000000" pitchFamily="2" charset="-78"/>
              </a:rPr>
              <a:t>:</a:t>
            </a:r>
          </a:p>
          <a:p>
            <a:pPr algn="r" rtl="1">
              <a:lnSpc>
                <a:spcPct val="130000"/>
              </a:lnSpc>
            </a:pPr>
            <a:r>
              <a:rPr lang="fa-IR" dirty="0" smtClean="0">
                <a:cs typeface="B Zar" panose="00000400000000000000" pitchFamily="2" charset="-78"/>
              </a:rPr>
              <a:t>اطلاع </a:t>
            </a:r>
            <a:r>
              <a:rPr lang="fa-IR" dirty="0">
                <a:cs typeface="B Zar" panose="00000400000000000000" pitchFamily="2" charset="-78"/>
              </a:rPr>
              <a:t>رسانی مطالب جلسه حتی در صورت عدم حضور</a:t>
            </a:r>
            <a:endParaRPr lang="en-US" dirty="0">
              <a:cs typeface="B Zar" panose="00000400000000000000" pitchFamily="2" charset="-78"/>
            </a:endParaRPr>
          </a:p>
          <a:p>
            <a:pPr algn="r" rtl="1">
              <a:lnSpc>
                <a:spcPct val="130000"/>
              </a:lnSpc>
            </a:pPr>
            <a:r>
              <a:rPr lang="fa-IR" dirty="0">
                <a:cs typeface="B Zar" panose="00000400000000000000" pitchFamily="2" charset="-78"/>
              </a:rPr>
              <a:t>کاهش مصرف کاغذ</a:t>
            </a:r>
            <a:endParaRPr lang="en-US" dirty="0">
              <a:cs typeface="B Zar" panose="00000400000000000000" pitchFamily="2" charset="-78"/>
            </a:endParaRPr>
          </a:p>
          <a:p>
            <a:pPr algn="r" rtl="1">
              <a:lnSpc>
                <a:spcPct val="130000"/>
              </a:lnSpc>
            </a:pPr>
            <a:r>
              <a:rPr lang="fa-IR" dirty="0">
                <a:cs typeface="B Zar" panose="00000400000000000000" pitchFamily="2" charset="-78"/>
              </a:rPr>
              <a:t>کاهش تلفن و غیره</a:t>
            </a:r>
            <a:endParaRPr lang="en-US" dirty="0">
              <a:cs typeface="B Zar" panose="00000400000000000000" pitchFamily="2" charset="-78"/>
            </a:endParaRPr>
          </a:p>
          <a:p>
            <a:pPr algn="r" rtl="1">
              <a:lnSpc>
                <a:spcPct val="130000"/>
              </a:lnSpc>
            </a:pPr>
            <a:r>
              <a:rPr lang="fa-IR" dirty="0">
                <a:cs typeface="B Zar" panose="00000400000000000000" pitchFamily="2" charset="-78"/>
              </a:rPr>
              <a:t>فشرده سازی کلیه جلسات و امکان گزارش گیری</a:t>
            </a:r>
            <a:endParaRPr lang="en-US" dirty="0">
              <a:cs typeface="B Zar" panose="00000400000000000000" pitchFamily="2" charset="-78"/>
            </a:endParaRPr>
          </a:p>
          <a:p>
            <a:pPr algn="r" rtl="1">
              <a:lnSpc>
                <a:spcPct val="130000"/>
              </a:lnSpc>
            </a:pPr>
            <a:r>
              <a:rPr lang="fa-IR" dirty="0">
                <a:cs typeface="B Zar" panose="00000400000000000000" pitchFamily="2" charset="-78"/>
              </a:rPr>
              <a:t>امکان ارسال برای افراد درگیرمحتوای جلسه</a:t>
            </a:r>
            <a:endParaRPr lang="fa-IR" sz="2800" dirty="0">
              <a:effectLst/>
              <a:cs typeface="B Zar" panose="00000400000000000000" pitchFamily="2" charset="-78"/>
            </a:endParaRPr>
          </a:p>
        </p:txBody>
      </p:sp>
    </p:spTree>
    <p:extLst>
      <p:ext uri="{BB962C8B-B14F-4D97-AF65-F5344CB8AC3E}">
        <p14:creationId xmlns:p14="http://schemas.microsoft.com/office/powerpoint/2010/main" val="1013921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5240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درخواست خرید</a:t>
            </a:r>
            <a:endParaRPr lang="en-US" sz="4400" dirty="0">
              <a:solidFill>
                <a:srgbClr val="FF0000"/>
              </a:solidFill>
              <a:cs typeface="B Titr" pitchFamily="2" charset="-78"/>
            </a:endParaRPr>
          </a:p>
        </p:txBody>
      </p:sp>
      <p:sp>
        <p:nvSpPr>
          <p:cNvPr id="6" name="Content Placeholder 1"/>
          <p:cNvSpPr txBox="1">
            <a:spLocks/>
          </p:cNvSpPr>
          <p:nvPr/>
        </p:nvSpPr>
        <p:spPr>
          <a:xfrm>
            <a:off x="523875" y="2189018"/>
            <a:ext cx="9601199" cy="39069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dirty="0">
                <a:cs typeface="B Zar" panose="00000400000000000000" pitchFamily="2" charset="-78"/>
              </a:rPr>
              <a:t>درخواست خرید به صورت کاغذی انجام می‌شد و همین روند مشکلاتی را در کار ایجاد </a:t>
            </a:r>
            <a:r>
              <a:rPr lang="fa-IR" dirty="0" smtClean="0">
                <a:cs typeface="B Zar" panose="00000400000000000000" pitchFamily="2" charset="-78"/>
              </a:rPr>
              <a:t>می‌کرد،گم </a:t>
            </a:r>
            <a:r>
              <a:rPr lang="fa-IR" dirty="0">
                <a:cs typeface="B Zar" panose="00000400000000000000" pitchFamily="2" charset="-78"/>
              </a:rPr>
              <a:t>شدن کاغذهای خرید  وامکان </a:t>
            </a:r>
            <a:r>
              <a:rPr lang="fa-IR" dirty="0" smtClean="0">
                <a:cs typeface="B Zar" panose="00000400000000000000" pitchFamily="2" charset="-78"/>
              </a:rPr>
              <a:t>تغییر.</a:t>
            </a:r>
          </a:p>
          <a:p>
            <a:pPr marL="0" indent="0" algn="r" rtl="1">
              <a:buNone/>
            </a:pPr>
            <a:r>
              <a:rPr lang="fa-IR" dirty="0" smtClean="0">
                <a:cs typeface="B Zar" panose="00000400000000000000" pitchFamily="2" charset="-78"/>
              </a:rPr>
              <a:t>برای </a:t>
            </a:r>
            <a:r>
              <a:rPr lang="fa-IR" dirty="0">
                <a:cs typeface="B Zar" panose="00000400000000000000" pitchFamily="2" charset="-78"/>
              </a:rPr>
              <a:t>اینکار فرایند تعریف شده</a:t>
            </a:r>
            <a:r>
              <a:rPr lang="fa-IR" dirty="0" smtClean="0">
                <a:cs typeface="B Zar" panose="00000400000000000000" pitchFamily="2" charset="-78"/>
              </a:rPr>
              <a:t>:</a:t>
            </a:r>
            <a:endParaRPr lang="en-US" dirty="0">
              <a:cs typeface="B Zar" panose="00000400000000000000" pitchFamily="2" charset="-78"/>
            </a:endParaRPr>
          </a:p>
        </p:txBody>
      </p:sp>
      <p:sp>
        <p:nvSpPr>
          <p:cNvPr id="2" name="Oval 1"/>
          <p:cNvSpPr/>
          <p:nvPr/>
        </p:nvSpPr>
        <p:spPr>
          <a:xfrm>
            <a:off x="8753476" y="3692236"/>
            <a:ext cx="1752599" cy="9559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a:solidFill>
                  <a:schemeClr val="tx1"/>
                </a:solidFill>
                <a:cs typeface="B Titr" panose="00000700000000000000" pitchFamily="2" charset="-78"/>
              </a:rPr>
              <a:t>مسئول درخواست دهنده</a:t>
            </a:r>
          </a:p>
        </p:txBody>
      </p:sp>
      <p:cxnSp>
        <p:nvCxnSpPr>
          <p:cNvPr id="7" name="Straight Arrow Connector 6"/>
          <p:cNvCxnSpPr/>
          <p:nvPr/>
        </p:nvCxnSpPr>
        <p:spPr>
          <a:xfrm flipH="1">
            <a:off x="7915276" y="4152900"/>
            <a:ext cx="8382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6619876" y="3657600"/>
            <a:ext cx="1295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مدیرواحد</a:t>
            </a:r>
            <a:endParaRPr lang="fa-IR" sz="1600" dirty="0">
              <a:solidFill>
                <a:schemeClr val="tx1"/>
              </a:solidFill>
              <a:cs typeface="B Titr" panose="00000700000000000000" pitchFamily="2" charset="-78"/>
            </a:endParaRPr>
          </a:p>
        </p:txBody>
      </p:sp>
      <p:cxnSp>
        <p:nvCxnSpPr>
          <p:cNvPr id="9" name="Straight Arrow Connector 8"/>
          <p:cNvCxnSpPr/>
          <p:nvPr/>
        </p:nvCxnSpPr>
        <p:spPr>
          <a:xfrm flipH="1">
            <a:off x="5781676" y="4152900"/>
            <a:ext cx="8382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714876" y="3676650"/>
            <a:ext cx="1066800" cy="952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انباردار</a:t>
            </a:r>
            <a:endParaRPr lang="fa-IR" sz="1600" dirty="0">
              <a:solidFill>
                <a:schemeClr val="tx1"/>
              </a:solidFill>
              <a:cs typeface="B Titr" panose="00000700000000000000" pitchFamily="2" charset="-78"/>
            </a:endParaRPr>
          </a:p>
        </p:txBody>
      </p:sp>
      <p:cxnSp>
        <p:nvCxnSpPr>
          <p:cNvPr id="12" name="Straight Arrow Connector 11"/>
          <p:cNvCxnSpPr/>
          <p:nvPr/>
        </p:nvCxnSpPr>
        <p:spPr>
          <a:xfrm>
            <a:off x="5248276" y="4643438"/>
            <a:ext cx="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62476" y="5405438"/>
            <a:ext cx="13716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مدیرامورعمومی</a:t>
            </a:r>
            <a:endParaRPr lang="fa-IR" sz="1600" dirty="0">
              <a:solidFill>
                <a:schemeClr val="tx1"/>
              </a:solidFill>
              <a:cs typeface="B Titr" panose="00000700000000000000" pitchFamily="2" charset="-78"/>
            </a:endParaRPr>
          </a:p>
        </p:txBody>
      </p:sp>
      <p:cxnSp>
        <p:nvCxnSpPr>
          <p:cNvPr id="15" name="Straight Arrow Connector 14"/>
          <p:cNvCxnSpPr/>
          <p:nvPr/>
        </p:nvCxnSpPr>
        <p:spPr>
          <a:xfrm flipH="1">
            <a:off x="3724276" y="5900738"/>
            <a:ext cx="8382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2389910" y="5424488"/>
            <a:ext cx="1334366" cy="952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مدیر امور داری</a:t>
            </a:r>
            <a:endParaRPr lang="fa-IR" sz="1600" dirty="0">
              <a:solidFill>
                <a:schemeClr val="tx1"/>
              </a:solidFill>
              <a:cs typeface="B Titr" panose="00000700000000000000" pitchFamily="2" charset="-78"/>
            </a:endParaRPr>
          </a:p>
        </p:txBody>
      </p:sp>
      <p:sp>
        <p:nvSpPr>
          <p:cNvPr id="28" name="Oval 27"/>
          <p:cNvSpPr/>
          <p:nvPr/>
        </p:nvSpPr>
        <p:spPr>
          <a:xfrm>
            <a:off x="511755" y="5424488"/>
            <a:ext cx="1334366" cy="952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مدیر امورمالی</a:t>
            </a:r>
            <a:endParaRPr lang="fa-IR" sz="1600" dirty="0">
              <a:solidFill>
                <a:schemeClr val="tx1"/>
              </a:solidFill>
              <a:cs typeface="B Titr" panose="00000700000000000000" pitchFamily="2" charset="-78"/>
            </a:endParaRPr>
          </a:p>
        </p:txBody>
      </p:sp>
      <p:cxnSp>
        <p:nvCxnSpPr>
          <p:cNvPr id="29" name="Straight Arrow Connector 28"/>
          <p:cNvCxnSpPr>
            <a:endCxn id="28" idx="6"/>
          </p:cNvCxnSpPr>
          <p:nvPr/>
        </p:nvCxnSpPr>
        <p:spPr>
          <a:xfrm flipH="1">
            <a:off x="1846121" y="5900738"/>
            <a:ext cx="543789"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263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3038475" y="326690"/>
            <a:ext cx="4343400" cy="511510"/>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2800" dirty="0" smtClean="0">
                <a:solidFill>
                  <a:srgbClr val="FF0000"/>
                </a:solidFill>
                <a:cs typeface="B Titr" pitchFamily="2" charset="-78"/>
              </a:rPr>
              <a:t>فرم درخواست خرید</a:t>
            </a:r>
            <a:endParaRPr lang="en-US" sz="2800" dirty="0">
              <a:solidFill>
                <a:srgbClr val="FF0000"/>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8275" y="838200"/>
            <a:ext cx="7831931" cy="59454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75091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درخواست خرید</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9069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sz="2800" dirty="0" smtClean="0">
                <a:cs typeface="B Titr" panose="00000700000000000000" pitchFamily="2" charset="-78"/>
              </a:rPr>
              <a:t>مزایا:</a:t>
            </a:r>
          </a:p>
          <a:p>
            <a:pPr marL="0" indent="0" algn="r" rtl="1">
              <a:lnSpc>
                <a:spcPct val="130000"/>
              </a:lnSpc>
              <a:buNone/>
            </a:pPr>
            <a:r>
              <a:rPr lang="fa-IR" dirty="0" smtClean="0">
                <a:cs typeface="B Zar" panose="00000400000000000000" pitchFamily="2" charset="-78"/>
              </a:rPr>
              <a:t>1-عدم </a:t>
            </a:r>
            <a:r>
              <a:rPr lang="fa-IR" dirty="0">
                <a:cs typeface="B Zar" panose="00000400000000000000" pitchFamily="2" charset="-78"/>
              </a:rPr>
              <a:t>استفاده از کاغذ</a:t>
            </a:r>
            <a:endParaRPr lang="en-US" dirty="0">
              <a:cs typeface="B Zar" panose="00000400000000000000" pitchFamily="2" charset="-78"/>
            </a:endParaRPr>
          </a:p>
          <a:p>
            <a:pPr marL="0" indent="0" algn="r" rtl="1">
              <a:lnSpc>
                <a:spcPct val="130000"/>
              </a:lnSpc>
              <a:buNone/>
            </a:pPr>
            <a:r>
              <a:rPr lang="fa-IR" dirty="0" smtClean="0">
                <a:cs typeface="B Zar" panose="00000400000000000000" pitchFamily="2" charset="-78"/>
              </a:rPr>
              <a:t>2-صرفه </a:t>
            </a:r>
            <a:r>
              <a:rPr lang="fa-IR" dirty="0">
                <a:cs typeface="B Zar" panose="00000400000000000000" pitchFamily="2" charset="-78"/>
              </a:rPr>
              <a:t>جویی در زمان</a:t>
            </a:r>
            <a:endParaRPr lang="en-US" dirty="0">
              <a:cs typeface="B Zar" panose="00000400000000000000" pitchFamily="2" charset="-78"/>
            </a:endParaRPr>
          </a:p>
          <a:p>
            <a:pPr marL="0" indent="0" algn="r" rtl="1">
              <a:lnSpc>
                <a:spcPct val="130000"/>
              </a:lnSpc>
              <a:buNone/>
            </a:pPr>
            <a:r>
              <a:rPr lang="fa-IR" dirty="0" smtClean="0">
                <a:cs typeface="B Zar" panose="00000400000000000000" pitchFamily="2" charset="-78"/>
              </a:rPr>
              <a:t>3-مشخص </a:t>
            </a:r>
            <a:r>
              <a:rPr lang="fa-IR" dirty="0">
                <a:cs typeface="B Zar" panose="00000400000000000000" pitchFamily="2" charset="-78"/>
              </a:rPr>
              <a:t>بودن کل درخواست های خرید</a:t>
            </a:r>
            <a:endParaRPr lang="en-US" dirty="0">
              <a:cs typeface="B Zar" panose="00000400000000000000" pitchFamily="2" charset="-78"/>
            </a:endParaRPr>
          </a:p>
          <a:p>
            <a:pPr marL="0" indent="0" algn="r" rtl="1">
              <a:lnSpc>
                <a:spcPct val="130000"/>
              </a:lnSpc>
              <a:buNone/>
            </a:pPr>
            <a:r>
              <a:rPr lang="fa-IR" dirty="0" smtClean="0">
                <a:cs typeface="B Zar" panose="00000400000000000000" pitchFamily="2" charset="-78"/>
              </a:rPr>
              <a:t>4-نمایش </a:t>
            </a:r>
            <a:r>
              <a:rPr lang="fa-IR" dirty="0">
                <a:cs typeface="B Zar" panose="00000400000000000000" pitchFamily="2" charset="-78"/>
              </a:rPr>
              <a:t>کل درخواست خرید در سامانه</a:t>
            </a:r>
            <a:endParaRPr lang="en-US" dirty="0">
              <a:cs typeface="B Zar" panose="00000400000000000000" pitchFamily="2" charset="-78"/>
            </a:endParaRPr>
          </a:p>
          <a:p>
            <a:pPr marL="0" indent="0" algn="r" rtl="1">
              <a:lnSpc>
                <a:spcPct val="130000"/>
              </a:lnSpc>
              <a:buNone/>
            </a:pPr>
            <a:r>
              <a:rPr lang="fa-IR" dirty="0" smtClean="0">
                <a:cs typeface="B Zar" panose="00000400000000000000" pitchFamily="2" charset="-78"/>
              </a:rPr>
              <a:t>5-امکان </a:t>
            </a:r>
            <a:r>
              <a:rPr lang="fa-IR" dirty="0">
                <a:cs typeface="B Zar" panose="00000400000000000000" pitchFamily="2" charset="-78"/>
              </a:rPr>
              <a:t>گم شدن برگه ها در سامانه کمتر است</a:t>
            </a:r>
            <a:endParaRPr lang="fa-IR" sz="2800" dirty="0">
              <a:effectLst/>
              <a:cs typeface="B Zar" panose="00000400000000000000" pitchFamily="2" charset="-78"/>
            </a:endParaRPr>
          </a:p>
        </p:txBody>
      </p:sp>
    </p:spTree>
    <p:extLst>
      <p:ext uri="{BB962C8B-B14F-4D97-AF65-F5344CB8AC3E}">
        <p14:creationId xmlns:p14="http://schemas.microsoft.com/office/powerpoint/2010/main" val="2417324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751607" cy="6781800"/>
          </a:xfrm>
          <a:prstGeom prst="rect">
            <a:avLst/>
          </a:prstGeom>
        </p:spPr>
      </p:pic>
      <p:sp>
        <p:nvSpPr>
          <p:cNvPr id="2" name="Content Placeholder 1"/>
          <p:cNvSpPr>
            <a:spLocks noGrp="1"/>
          </p:cNvSpPr>
          <p:nvPr>
            <p:ph idx="1"/>
          </p:nvPr>
        </p:nvSpPr>
        <p:spPr>
          <a:xfrm>
            <a:off x="785414" y="914400"/>
            <a:ext cx="9316164" cy="2590800"/>
          </a:xfrm>
        </p:spPr>
        <p:txBody>
          <a:bodyPr>
            <a:normAutofit lnSpcReduction="10000"/>
          </a:bodyPr>
          <a:lstStyle/>
          <a:p>
            <a:pPr marL="0" indent="0" algn="ctr" rtl="1">
              <a:lnSpc>
                <a:spcPct val="150000"/>
              </a:lnSpc>
              <a:buNone/>
            </a:pPr>
            <a:r>
              <a:rPr lang="fa-IR" altLang="en-US" sz="2800" dirty="0">
                <a:cs typeface="B Titr" panose="00000700000000000000" pitchFamily="2" charset="-78"/>
              </a:rPr>
              <a:t>اولين همايش</a:t>
            </a:r>
            <a:br>
              <a:rPr lang="fa-IR" altLang="en-US" sz="2800" dirty="0">
                <a:cs typeface="B Titr" panose="00000700000000000000" pitchFamily="2" charset="-78"/>
              </a:rPr>
            </a:br>
            <a:r>
              <a:rPr lang="fa-IR" altLang="en-US" sz="2800" dirty="0">
                <a:solidFill>
                  <a:srgbClr val="FF0000"/>
                </a:solidFill>
                <a:cs typeface="B Titr" panose="00000700000000000000" pitchFamily="2" charset="-78"/>
              </a:rPr>
              <a:t>هوشمندسازي</a:t>
            </a:r>
            <a:r>
              <a:rPr lang="fa-IR" altLang="en-US" sz="2800" dirty="0">
                <a:cs typeface="B Titr" panose="00000700000000000000" pitchFamily="2" charset="-78"/>
              </a:rPr>
              <a:t> و </a:t>
            </a:r>
            <a:r>
              <a:rPr lang="fa-IR" altLang="en-US" sz="2800" dirty="0">
                <a:solidFill>
                  <a:srgbClr val="FF0000"/>
                </a:solidFill>
                <a:cs typeface="B Titr" panose="00000700000000000000" pitchFamily="2" charset="-78"/>
              </a:rPr>
              <a:t>الكترونيكي كردن فرآيندها</a:t>
            </a:r>
            <a:r>
              <a:rPr lang="fa-IR" altLang="en-US" sz="2800" dirty="0">
                <a:cs typeface="B Titr" panose="00000700000000000000" pitchFamily="2" charset="-78"/>
              </a:rPr>
              <a:t> </a:t>
            </a:r>
            <a:br>
              <a:rPr lang="fa-IR" altLang="en-US" sz="2800" dirty="0">
                <a:cs typeface="B Titr" panose="00000700000000000000" pitchFamily="2" charset="-78"/>
              </a:rPr>
            </a:br>
            <a:r>
              <a:rPr lang="fa-IR" altLang="en-US" sz="2800" dirty="0">
                <a:cs typeface="B Titr" panose="00000700000000000000" pitchFamily="2" charset="-78"/>
              </a:rPr>
              <a:t>در سازمان‌هاي دولتي و خصوصي</a:t>
            </a:r>
            <a:br>
              <a:rPr lang="fa-IR" altLang="en-US" sz="2800" dirty="0">
                <a:cs typeface="B Titr" panose="00000700000000000000" pitchFamily="2" charset="-78"/>
              </a:rPr>
            </a:br>
            <a:r>
              <a:rPr lang="fa-IR" altLang="en-US" sz="2800" dirty="0">
                <a:cs typeface="B Titr" panose="00000700000000000000" pitchFamily="2" charset="-78"/>
              </a:rPr>
              <a:t>(دي‌ماه 97)</a:t>
            </a:r>
            <a:endParaRPr lang="fa-IR" sz="2800" b="1" dirty="0" smtClean="0">
              <a:cs typeface="B Zar" panose="00000400000000000000" pitchFamily="2" charset="-78"/>
            </a:endParaRPr>
          </a:p>
        </p:txBody>
      </p:sp>
      <p:sp>
        <p:nvSpPr>
          <p:cNvPr id="5" name="TextBox 4"/>
          <p:cNvSpPr txBox="1"/>
          <p:nvPr/>
        </p:nvSpPr>
        <p:spPr>
          <a:xfrm>
            <a:off x="728978" y="4114800"/>
            <a:ext cx="9372600" cy="1348318"/>
          </a:xfrm>
          <a:prstGeom prst="rect">
            <a:avLst/>
          </a:prstGeom>
          <a:noFill/>
        </p:spPr>
        <p:txBody>
          <a:bodyPr wrap="square" rtlCol="1">
            <a:spAutoFit/>
          </a:bodyPr>
          <a:lstStyle/>
          <a:p>
            <a:pPr algn="ctr" rtl="1"/>
            <a:r>
              <a:rPr lang="fa-IR" sz="3200" dirty="0" smtClean="0">
                <a:solidFill>
                  <a:srgbClr val="FF0000"/>
                </a:solidFill>
                <a:cs typeface="B Titr" panose="00000700000000000000" pitchFamily="2" charset="-78"/>
              </a:rPr>
              <a:t>دانشگاه شهید اشرفی اصفهانی   </a:t>
            </a:r>
          </a:p>
          <a:p>
            <a:pPr algn="ctr" rtl="1"/>
            <a:endParaRPr lang="fa-IR" sz="2481" dirty="0">
              <a:cs typeface="B Zar" panose="00000400000000000000" pitchFamily="2" charset="-78"/>
            </a:endParaRPr>
          </a:p>
          <a:p>
            <a:pPr algn="ctr" rtl="1"/>
            <a:r>
              <a:rPr lang="fa-IR" sz="2481" dirty="0" smtClean="0">
                <a:cs typeface="B Titr" panose="00000700000000000000" pitchFamily="2" charset="-78"/>
              </a:rPr>
              <a:t>ارایه دهنده: مدیر انفورماتیک دانشگاه / شکوفه یراقی</a:t>
            </a:r>
            <a:endParaRPr lang="en-US" sz="2481" dirty="0">
              <a:cs typeface="B Titr" panose="00000700000000000000" pitchFamily="2" charset="-7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703" y="256028"/>
            <a:ext cx="1801372" cy="1801372"/>
          </a:xfrm>
          <a:prstGeom prst="rect">
            <a:avLst/>
          </a:prstGeom>
        </p:spPr>
      </p:pic>
    </p:spTree>
    <p:extLst>
      <p:ext uri="{BB962C8B-B14F-4D97-AF65-F5344CB8AC3E}">
        <p14:creationId xmlns:p14="http://schemas.microsoft.com/office/powerpoint/2010/main" val="1362192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76200"/>
            <a:ext cx="10801350" cy="6858000"/>
          </a:xfrm>
          <a:prstGeom prst="rect">
            <a:avLst/>
          </a:prstGeom>
        </p:spPr>
      </p:pic>
      <p:sp>
        <p:nvSpPr>
          <p:cNvPr id="5" name="Title 2"/>
          <p:cNvSpPr txBox="1">
            <a:spLocks/>
          </p:cNvSpPr>
          <p:nvPr/>
        </p:nvSpPr>
        <p:spPr>
          <a:xfrm>
            <a:off x="1138416" y="936290"/>
            <a:ext cx="86868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فرم درخواست خدمات پشتیبانی</a:t>
            </a:r>
            <a:endParaRPr lang="en-US" sz="4400" dirty="0">
              <a:solidFill>
                <a:srgbClr val="FF0000"/>
              </a:solidFill>
              <a:cs typeface="B Titr" pitchFamily="2" charset="-78"/>
            </a:endParaRPr>
          </a:p>
        </p:txBody>
      </p:sp>
      <p:sp>
        <p:nvSpPr>
          <p:cNvPr id="6" name="Content Placeholder 1"/>
          <p:cNvSpPr txBox="1">
            <a:spLocks/>
          </p:cNvSpPr>
          <p:nvPr/>
        </p:nvSpPr>
        <p:spPr>
          <a:xfrm>
            <a:off x="976134" y="2189018"/>
            <a:ext cx="8849082" cy="39069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dirty="0">
                <a:cs typeface="B Zar" panose="00000400000000000000" pitchFamily="2" charset="-78"/>
              </a:rPr>
              <a:t>درخواست خدمات پشتیبانی به امور اداری ارسال و امور اداری در صورت تایید جهت انجام فعالیت ها به مدیر امور عمومی ارسال </a:t>
            </a:r>
            <a:r>
              <a:rPr lang="fa-IR" dirty="0" smtClean="0">
                <a:cs typeface="B Zar" panose="00000400000000000000" pitchFamily="2" charset="-78"/>
              </a:rPr>
              <a:t>مینماید.</a:t>
            </a:r>
            <a:endParaRPr lang="en-US" dirty="0">
              <a:cs typeface="B Zar" panose="00000400000000000000" pitchFamily="2" charset="-78"/>
            </a:endParaRPr>
          </a:p>
          <a:p>
            <a:pPr marL="0" indent="0" algn="r" rtl="1">
              <a:lnSpc>
                <a:spcPct val="150000"/>
              </a:lnSpc>
              <a:buNone/>
            </a:pPr>
            <a:endParaRPr lang="en-US" dirty="0">
              <a:cs typeface="B Zar" panose="00000400000000000000" pitchFamily="2" charset="-78"/>
            </a:endParaRPr>
          </a:p>
        </p:txBody>
      </p:sp>
      <p:cxnSp>
        <p:nvCxnSpPr>
          <p:cNvPr id="8" name="Straight Arrow Connector 7"/>
          <p:cNvCxnSpPr>
            <a:stCxn id="10" idx="2"/>
            <a:endCxn id="11" idx="6"/>
          </p:cNvCxnSpPr>
          <p:nvPr/>
        </p:nvCxnSpPr>
        <p:spPr>
          <a:xfrm flipH="1">
            <a:off x="2895245" y="4152900"/>
            <a:ext cx="100382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9031727" y="3521794"/>
            <a:ext cx="1295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فرد درخواست دهنده</a:t>
            </a:r>
            <a:endParaRPr lang="fa-IR" sz="1600" dirty="0">
              <a:solidFill>
                <a:schemeClr val="tx1"/>
              </a:solidFill>
              <a:cs typeface="B Titr" panose="00000700000000000000" pitchFamily="2" charset="-78"/>
            </a:endParaRPr>
          </a:p>
        </p:txBody>
      </p:sp>
      <p:sp>
        <p:nvSpPr>
          <p:cNvPr id="10" name="Oval 9"/>
          <p:cNvSpPr/>
          <p:nvPr/>
        </p:nvSpPr>
        <p:spPr>
          <a:xfrm>
            <a:off x="3899067" y="3657600"/>
            <a:ext cx="171944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مدیرامور اداری</a:t>
            </a:r>
            <a:endParaRPr lang="fa-IR" sz="1600" dirty="0">
              <a:solidFill>
                <a:schemeClr val="tx1"/>
              </a:solidFill>
              <a:cs typeface="B Titr" panose="00000700000000000000" pitchFamily="2" charset="-78"/>
            </a:endParaRPr>
          </a:p>
        </p:txBody>
      </p:sp>
      <p:sp>
        <p:nvSpPr>
          <p:cNvPr id="11" name="Oval 10"/>
          <p:cNvSpPr/>
          <p:nvPr/>
        </p:nvSpPr>
        <p:spPr>
          <a:xfrm>
            <a:off x="585964" y="3657600"/>
            <a:ext cx="2309281"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امورعمومی</a:t>
            </a:r>
            <a:endParaRPr lang="fa-IR" sz="1600" dirty="0">
              <a:solidFill>
                <a:schemeClr val="tx1"/>
              </a:solidFill>
              <a:cs typeface="B Titr" panose="00000700000000000000" pitchFamily="2" charset="-78"/>
            </a:endParaRPr>
          </a:p>
        </p:txBody>
      </p:sp>
      <p:sp>
        <p:nvSpPr>
          <p:cNvPr id="3" name="TextBox 2"/>
          <p:cNvSpPr txBox="1"/>
          <p:nvPr/>
        </p:nvSpPr>
        <p:spPr>
          <a:xfrm>
            <a:off x="2581276" y="3467100"/>
            <a:ext cx="1290103" cy="369332"/>
          </a:xfrm>
          <a:prstGeom prst="rect">
            <a:avLst/>
          </a:prstGeom>
          <a:noFill/>
        </p:spPr>
        <p:txBody>
          <a:bodyPr wrap="square" rtlCol="1">
            <a:spAutoFit/>
          </a:bodyPr>
          <a:lstStyle/>
          <a:p>
            <a:r>
              <a:rPr lang="fa-IR" dirty="0" smtClean="0"/>
              <a:t>جهت اقدام</a:t>
            </a:r>
            <a:endParaRPr lang="fa-IR" dirty="0"/>
          </a:p>
        </p:txBody>
      </p:sp>
      <p:sp>
        <p:nvSpPr>
          <p:cNvPr id="16" name="Oval 15"/>
          <p:cNvSpPr/>
          <p:nvPr/>
        </p:nvSpPr>
        <p:spPr>
          <a:xfrm>
            <a:off x="6622329" y="3612571"/>
            <a:ext cx="164308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600" dirty="0" smtClean="0">
                <a:solidFill>
                  <a:schemeClr val="tx1"/>
                </a:solidFill>
                <a:cs typeface="B Titr" panose="00000700000000000000" pitchFamily="2" charset="-78"/>
              </a:rPr>
              <a:t>رییس واحد</a:t>
            </a:r>
            <a:endParaRPr lang="fa-IR" sz="1600" dirty="0">
              <a:solidFill>
                <a:schemeClr val="tx1"/>
              </a:solidFill>
              <a:cs typeface="B Titr" panose="00000700000000000000" pitchFamily="2" charset="-78"/>
            </a:endParaRPr>
          </a:p>
        </p:txBody>
      </p:sp>
      <p:cxnSp>
        <p:nvCxnSpPr>
          <p:cNvPr id="17" name="Straight Arrow Connector 16"/>
          <p:cNvCxnSpPr/>
          <p:nvPr/>
        </p:nvCxnSpPr>
        <p:spPr>
          <a:xfrm flipH="1">
            <a:off x="8143875" y="4104408"/>
            <a:ext cx="110984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512489" y="4152900"/>
            <a:ext cx="110984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384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6848475" y="1828800"/>
            <a:ext cx="3352800" cy="457200"/>
          </a:xfrm>
          <a:prstGeom prst="rect">
            <a:avLst/>
          </a:prstGeom>
        </p:spPr>
        <p:txBody>
          <a:bodyPr>
            <a:no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2800" dirty="0" smtClean="0">
                <a:solidFill>
                  <a:srgbClr val="FF0000"/>
                </a:solidFill>
                <a:cs typeface="B Titr" pitchFamily="2" charset="-78"/>
              </a:rPr>
              <a:t>فرم درخواست خدمات پشتیبانی</a:t>
            </a:r>
            <a:endParaRPr lang="en-US" sz="2800" dirty="0">
              <a:solidFill>
                <a:srgbClr val="FF0000"/>
              </a:solidFill>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75" y="293745"/>
            <a:ext cx="5505169" cy="627050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253630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904875" y="936290"/>
            <a:ext cx="8686800" cy="1252728"/>
          </a:xfrm>
          <a:prstGeom prst="rect">
            <a:avLst/>
          </a:prstGeom>
        </p:spPr>
        <p:txBody>
          <a:bodyPr>
            <a:no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rtl="1"/>
            <a:r>
              <a:rPr lang="fa-IR" sz="3600" dirty="0">
                <a:solidFill>
                  <a:srgbClr val="FF0000"/>
                </a:solidFill>
                <a:cs typeface="B Titr" pitchFamily="2" charset="-78"/>
              </a:rPr>
              <a:t>فرم حواله انبار</a:t>
            </a:r>
            <a:r>
              <a:rPr lang="en-US" sz="3600" dirty="0">
                <a:solidFill>
                  <a:srgbClr val="FF0000"/>
                </a:solidFill>
                <a:cs typeface="B Titr" pitchFamily="2" charset="-78"/>
              </a:rPr>
              <a:t>)</a:t>
            </a:r>
            <a:r>
              <a:rPr lang="fa-IR" sz="3600" dirty="0">
                <a:solidFill>
                  <a:srgbClr val="FF0000"/>
                </a:solidFill>
                <a:cs typeface="B Titr" pitchFamily="2" charset="-78"/>
              </a:rPr>
              <a:t>کالاهای مصرفی مثل دستمال کاغذی، خودکار و...)</a:t>
            </a:r>
            <a:endParaRPr lang="en-US" sz="3600" dirty="0">
              <a:solidFill>
                <a:srgbClr val="FF0000"/>
              </a:solidFill>
              <a:cs typeface="B Titr" pitchFamily="2" charset="-78"/>
            </a:endParaRPr>
          </a:p>
        </p:txBody>
      </p:sp>
      <p:sp>
        <p:nvSpPr>
          <p:cNvPr id="6" name="Content Placeholder 1"/>
          <p:cNvSpPr txBox="1">
            <a:spLocks/>
          </p:cNvSpPr>
          <p:nvPr/>
        </p:nvSpPr>
        <p:spPr>
          <a:xfrm>
            <a:off x="976134" y="2189018"/>
            <a:ext cx="8849082" cy="3906982"/>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just" rtl="1">
              <a:lnSpc>
                <a:spcPct val="130000"/>
              </a:lnSpc>
              <a:buNone/>
            </a:pPr>
            <a:r>
              <a:rPr lang="fa-IR" dirty="0">
                <a:cs typeface="B Zar" panose="00000400000000000000" pitchFamily="2" charset="-78"/>
              </a:rPr>
              <a:t>در صورت نیا ز هریک از افراد به کالاهای انبار، کالای مورد نظرنوشته شده و به امور اداری ارسال می گردد و امور اداری برای انباردار ارسال میکند و درصورت تایید انبار و موجود بودن آن در انبار به کارمند درخواست کننده ارجاع داده </a:t>
            </a:r>
            <a:r>
              <a:rPr lang="fa-IR" dirty="0" smtClean="0">
                <a:cs typeface="B Zar" panose="00000400000000000000" pitchFamily="2" charset="-78"/>
              </a:rPr>
              <a:t>میشود.</a:t>
            </a:r>
            <a:endParaRPr lang="en-US" dirty="0">
              <a:cs typeface="B Zar" panose="00000400000000000000" pitchFamily="2" charset="-78"/>
            </a:endParaRPr>
          </a:p>
          <a:p>
            <a:pPr marL="0" indent="0" algn="just" rtl="1">
              <a:lnSpc>
                <a:spcPct val="130000"/>
              </a:lnSpc>
              <a:buNone/>
            </a:pPr>
            <a:endParaRPr lang="en-US" dirty="0">
              <a:cs typeface="B Zar" panose="00000400000000000000" pitchFamily="2" charset="-78"/>
            </a:endParaRPr>
          </a:p>
        </p:txBody>
      </p:sp>
    </p:spTree>
    <p:extLst>
      <p:ext uri="{BB962C8B-B14F-4D97-AF65-F5344CB8AC3E}">
        <p14:creationId xmlns:p14="http://schemas.microsoft.com/office/powerpoint/2010/main" val="3522196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006016" y="152400"/>
            <a:ext cx="3794004" cy="1252728"/>
          </a:xfrm>
          <a:prstGeom prst="rect">
            <a:avLst/>
          </a:prstGeom>
        </p:spPr>
        <p:txBody>
          <a:bodyPr>
            <a:no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rtl="1"/>
            <a:r>
              <a:rPr lang="fa-IR" sz="3600" dirty="0">
                <a:solidFill>
                  <a:srgbClr val="FF0000"/>
                </a:solidFill>
                <a:cs typeface="B Titr" pitchFamily="2" charset="-78"/>
              </a:rPr>
              <a:t>فرم حواله </a:t>
            </a:r>
            <a:r>
              <a:rPr lang="fa-IR" sz="3600" dirty="0" smtClean="0">
                <a:solidFill>
                  <a:srgbClr val="FF0000"/>
                </a:solidFill>
                <a:cs typeface="B Titr" pitchFamily="2" charset="-78"/>
              </a:rPr>
              <a:t>انبار</a:t>
            </a:r>
            <a:endParaRPr lang="en-US" sz="3600" dirty="0">
              <a:solidFill>
                <a:srgbClr val="FF0000"/>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62" y="1012438"/>
            <a:ext cx="4790113" cy="584556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5563" y="0"/>
            <a:ext cx="3422952" cy="6858000"/>
          </a:xfrm>
          <a:prstGeom prst="rect">
            <a:avLst/>
          </a:prstGeom>
        </p:spPr>
      </p:pic>
    </p:spTree>
    <p:extLst>
      <p:ext uri="{BB962C8B-B14F-4D97-AF65-F5344CB8AC3E}">
        <p14:creationId xmlns:p14="http://schemas.microsoft.com/office/powerpoint/2010/main" val="1270737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3" name="Rectangle 2"/>
          <p:cNvSpPr/>
          <p:nvPr/>
        </p:nvSpPr>
        <p:spPr>
          <a:xfrm>
            <a:off x="2700337" y="762000"/>
            <a:ext cx="5400675" cy="523220"/>
          </a:xfrm>
          <a:prstGeom prst="rect">
            <a:avLst/>
          </a:prstGeom>
        </p:spPr>
        <p:txBody>
          <a:bodyPr>
            <a:spAutoFit/>
          </a:bodyPr>
          <a:lstStyle/>
          <a:p>
            <a:pPr algn="ctr" rtl="1"/>
            <a:r>
              <a:rPr lang="fa-IR" sz="2800" dirty="0" smtClean="0">
                <a:solidFill>
                  <a:srgbClr val="FF0000"/>
                </a:solidFill>
                <a:cs typeface="B Titr" pitchFamily="2" charset="-78"/>
              </a:rPr>
              <a:t>یکپارچه سازی با ایمیل دانشگاه</a:t>
            </a:r>
          </a:p>
        </p:txBody>
      </p:sp>
      <p:sp>
        <p:nvSpPr>
          <p:cNvPr id="7" name="TextBox 6"/>
          <p:cNvSpPr txBox="1"/>
          <p:nvPr/>
        </p:nvSpPr>
        <p:spPr>
          <a:xfrm>
            <a:off x="1285876" y="2364386"/>
            <a:ext cx="9143999" cy="2862322"/>
          </a:xfrm>
          <a:prstGeom prst="rect">
            <a:avLst/>
          </a:prstGeom>
          <a:noFill/>
        </p:spPr>
        <p:txBody>
          <a:bodyPr wrap="square" rtlCol="1">
            <a:spAutoFit/>
          </a:bodyPr>
          <a:lstStyle/>
          <a:p>
            <a:pPr algn="r" rtl="1"/>
            <a:r>
              <a:rPr lang="fa-IR" sz="2400" dirty="0" smtClean="0">
                <a:cs typeface="B Zar" panose="00000400000000000000" pitchFamily="2" charset="-78"/>
              </a:rPr>
              <a:t>یکی از مشکلات بخش ایمیل دانشگاه فراموش کردن یوزر و پسورد بخش ایمیل و مراجعات مکرر جهت گرفتن پسورد بود</a:t>
            </a:r>
          </a:p>
          <a:p>
            <a:pPr algn="r" rtl="1"/>
            <a:endParaRPr lang="fa-IR" sz="2400" dirty="0">
              <a:cs typeface="B Zar" panose="00000400000000000000" pitchFamily="2" charset="-78"/>
            </a:endParaRPr>
          </a:p>
          <a:p>
            <a:pPr algn="r" rtl="1"/>
            <a:r>
              <a:rPr lang="fa-IR" sz="2400" dirty="0" smtClean="0">
                <a:cs typeface="B Zar" panose="00000400000000000000" pitchFamily="2" charset="-78"/>
              </a:rPr>
              <a:t>با یکپارچه سازی با ایمیل سرور دانشگاه این مشکل حل و کاربران نیاز به حفظ یوزر و پسورد های مختلف ندارند</a:t>
            </a:r>
          </a:p>
          <a:p>
            <a:pPr algn="r" rtl="1"/>
            <a:r>
              <a:rPr lang="fa-IR" sz="2400" dirty="0" smtClean="0">
                <a:cs typeface="B Zar" panose="00000400000000000000" pitchFamily="2" charset="-78"/>
              </a:rPr>
              <a:t>و تنها با ورود به اتوماسیون اداری می توانند ایمیل ارسال کنند و ایمیل دریافت کنند.</a:t>
            </a:r>
          </a:p>
          <a:p>
            <a:endParaRPr lang="fa-IR" dirty="0"/>
          </a:p>
          <a:p>
            <a:pPr algn="r" rtl="1"/>
            <a:endParaRPr lang="fa-IR" dirty="0"/>
          </a:p>
        </p:txBody>
      </p:sp>
    </p:spTree>
    <p:extLst>
      <p:ext uri="{BB962C8B-B14F-4D97-AF65-F5344CB8AC3E}">
        <p14:creationId xmlns:p14="http://schemas.microsoft.com/office/powerpoint/2010/main" val="913935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3" name="Rectangle 2"/>
          <p:cNvSpPr/>
          <p:nvPr/>
        </p:nvSpPr>
        <p:spPr>
          <a:xfrm>
            <a:off x="2860361" y="499577"/>
            <a:ext cx="5400675" cy="523220"/>
          </a:xfrm>
          <a:prstGeom prst="rect">
            <a:avLst/>
          </a:prstGeom>
        </p:spPr>
        <p:txBody>
          <a:bodyPr>
            <a:spAutoFit/>
          </a:bodyPr>
          <a:lstStyle/>
          <a:p>
            <a:pPr algn="ctr" rtl="1"/>
            <a:r>
              <a:rPr lang="fa-IR" sz="2800" dirty="0" smtClean="0">
                <a:solidFill>
                  <a:srgbClr val="FF0000"/>
                </a:solidFill>
                <a:cs typeface="B Titr" pitchFamily="2" charset="-78"/>
              </a:rPr>
              <a:t>یکپارچه سازی با ایمیل دانشگاه</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875" y="1522374"/>
            <a:ext cx="8549648" cy="5029200"/>
          </a:xfrm>
          <a:prstGeom prst="rect">
            <a:avLst/>
          </a:prstGeom>
        </p:spPr>
      </p:pic>
    </p:spTree>
    <p:extLst>
      <p:ext uri="{BB962C8B-B14F-4D97-AF65-F5344CB8AC3E}">
        <p14:creationId xmlns:p14="http://schemas.microsoft.com/office/powerpoint/2010/main" val="4198688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3" name="Rectangle 2"/>
          <p:cNvSpPr/>
          <p:nvPr/>
        </p:nvSpPr>
        <p:spPr>
          <a:xfrm>
            <a:off x="2700337" y="2905780"/>
            <a:ext cx="5400675" cy="769441"/>
          </a:xfrm>
          <a:prstGeom prst="rect">
            <a:avLst/>
          </a:prstGeom>
        </p:spPr>
        <p:txBody>
          <a:bodyPr>
            <a:spAutoFit/>
          </a:bodyPr>
          <a:lstStyle/>
          <a:p>
            <a:pPr algn="ctr" rtl="1"/>
            <a:r>
              <a:rPr lang="fa-IR" sz="4400" dirty="0" smtClean="0">
                <a:solidFill>
                  <a:srgbClr val="FF0000"/>
                </a:solidFill>
                <a:cs typeface="B Titr" pitchFamily="2" charset="-78"/>
              </a:rPr>
              <a:t>با تشکر ازتوجه شما</a:t>
            </a:r>
          </a:p>
        </p:txBody>
      </p:sp>
    </p:spTree>
    <p:extLst>
      <p:ext uri="{BB962C8B-B14F-4D97-AF65-F5344CB8AC3E}">
        <p14:creationId xmlns:p14="http://schemas.microsoft.com/office/powerpoint/2010/main" val="2156988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E84F5E-1D40-4F94-B500-E7E1DE8FE9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7" y="0"/>
            <a:ext cx="1801372" cy="1801372"/>
          </a:xfrm>
          <a:prstGeom prst="rect">
            <a:avLst/>
          </a:prstGeom>
        </p:spPr>
      </p:pic>
    </p:spTree>
    <p:extLst>
      <p:ext uri="{BB962C8B-B14F-4D97-AF65-F5344CB8AC3E}">
        <p14:creationId xmlns:p14="http://schemas.microsoft.com/office/powerpoint/2010/main" val="4147630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751607" cy="6781800"/>
          </a:xfrm>
          <a:prstGeom prst="rect">
            <a:avLst/>
          </a:prstGeom>
        </p:spPr>
      </p:pic>
      <p:pic>
        <p:nvPicPr>
          <p:cNvPr id="3" name="Picture 2"/>
          <p:cNvPicPr>
            <a:picLocks noChangeAspect="1"/>
          </p:cNvPicPr>
          <p:nvPr/>
        </p:nvPicPr>
        <p:blipFill rotWithShape="1">
          <a:blip r:embed="rId3"/>
          <a:srcRect l="17647" t="18750" r="16471" b="18750"/>
          <a:stretch/>
        </p:blipFill>
        <p:spPr>
          <a:xfrm>
            <a:off x="610763" y="1066800"/>
            <a:ext cx="9530080" cy="5105400"/>
          </a:xfrm>
          <a:prstGeom prst="rect">
            <a:avLst/>
          </a:prstGeom>
        </p:spPr>
      </p:pic>
    </p:spTree>
    <p:extLst>
      <p:ext uri="{BB962C8B-B14F-4D97-AF65-F5344CB8AC3E}">
        <p14:creationId xmlns:p14="http://schemas.microsoft.com/office/powerpoint/2010/main" val="2269250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751607" cy="6781800"/>
          </a:xfrm>
          <a:prstGeom prst="rect">
            <a:avLst/>
          </a:prstGeom>
        </p:spPr>
      </p:pic>
      <p:sp>
        <p:nvSpPr>
          <p:cNvPr id="3" name="Title 2"/>
          <p:cNvSpPr>
            <a:spLocks noGrp="1"/>
          </p:cNvSpPr>
          <p:nvPr>
            <p:ph type="title"/>
          </p:nvPr>
        </p:nvSpPr>
        <p:spPr>
          <a:xfrm>
            <a:off x="515195" y="533400"/>
            <a:ext cx="9721216" cy="1252728"/>
          </a:xfrm>
        </p:spPr>
        <p:txBody>
          <a:bodyPr>
            <a:normAutofit/>
          </a:bodyPr>
          <a:lstStyle/>
          <a:p>
            <a:pPr algn="ctr"/>
            <a:r>
              <a:rPr lang="fa-IR" sz="5400" dirty="0" smtClean="0">
                <a:solidFill>
                  <a:srgbClr val="FF0000"/>
                </a:solidFill>
                <a:cs typeface="B Titr" pitchFamily="2" charset="-78"/>
              </a:rPr>
              <a:t>مقدمه</a:t>
            </a:r>
            <a:endParaRPr lang="en-US" sz="5400" dirty="0">
              <a:solidFill>
                <a:srgbClr val="FF0000"/>
              </a:solidFill>
              <a:cs typeface="B Titr" pitchFamily="2" charset="-78"/>
            </a:endParaRPr>
          </a:p>
        </p:txBody>
      </p:sp>
      <p:sp>
        <p:nvSpPr>
          <p:cNvPr id="2" name="Content Placeholder 1"/>
          <p:cNvSpPr>
            <a:spLocks noGrp="1"/>
          </p:cNvSpPr>
          <p:nvPr>
            <p:ph idx="1"/>
          </p:nvPr>
        </p:nvSpPr>
        <p:spPr>
          <a:xfrm>
            <a:off x="717721" y="1905000"/>
            <a:ext cx="9316164" cy="1755775"/>
          </a:xfrm>
        </p:spPr>
        <p:txBody>
          <a:bodyPr>
            <a:normAutofit/>
          </a:bodyPr>
          <a:lstStyle/>
          <a:p>
            <a:pPr marL="0" indent="0" algn="r" rtl="1">
              <a:buNone/>
            </a:pPr>
            <a:r>
              <a:rPr lang="fa-IR" sz="2800" dirty="0">
                <a:solidFill>
                  <a:srgbClr val="FF0000"/>
                </a:solidFill>
                <a:cs typeface="B Titr" panose="00000700000000000000" pitchFamily="2" charset="-78"/>
              </a:rPr>
              <a:t>تعریف </a:t>
            </a:r>
            <a:r>
              <a:rPr lang="fa-IR" sz="2800" dirty="0" smtClean="0">
                <a:solidFill>
                  <a:srgbClr val="FF0000"/>
                </a:solidFill>
                <a:cs typeface="B Titr" panose="00000700000000000000" pitchFamily="2" charset="-78"/>
              </a:rPr>
              <a:t>اتوماسیون </a:t>
            </a:r>
            <a:r>
              <a:rPr lang="fa-IR" sz="2800" dirty="0">
                <a:solidFill>
                  <a:srgbClr val="FF0000"/>
                </a:solidFill>
                <a:cs typeface="B Titr" panose="00000700000000000000" pitchFamily="2" charset="-78"/>
              </a:rPr>
              <a:t>اداری</a:t>
            </a:r>
            <a:r>
              <a:rPr lang="fa-IR" sz="2800" dirty="0" smtClean="0">
                <a:solidFill>
                  <a:srgbClr val="FF0000"/>
                </a:solidFill>
                <a:cs typeface="B Titr" panose="00000700000000000000" pitchFamily="2" charset="-78"/>
              </a:rPr>
              <a:t>:</a:t>
            </a:r>
            <a:endParaRPr lang="en-US" dirty="0">
              <a:cs typeface="B Zar" panose="00000400000000000000" pitchFamily="2" charset="-78"/>
            </a:endParaRPr>
          </a:p>
          <a:p>
            <a:pPr marL="0" indent="0" algn="r" rtl="1">
              <a:buNone/>
            </a:pPr>
            <a:r>
              <a:rPr lang="fa-IR" dirty="0">
                <a:cs typeface="B Zar" panose="00000400000000000000" pitchFamily="2" charset="-78"/>
              </a:rPr>
              <a:t>بستری مناسب و مطمئن جهت رسیدن به یک سازمان الکترونیک و بدون گردش کاغذ و مجوعه اطلاعات یکپارچه و قابل دسترس از سیستم های مختلف مهیا میکند.</a:t>
            </a:r>
            <a:endParaRPr lang="fa-IR" sz="2800" b="1" dirty="0" smtClean="0">
              <a:cs typeface="B Zar" panose="00000400000000000000" pitchFamily="2" charset="-78"/>
            </a:endParaRPr>
          </a:p>
        </p:txBody>
      </p:sp>
      <p:sp>
        <p:nvSpPr>
          <p:cNvPr id="5" name="TextBox 4"/>
          <p:cNvSpPr txBox="1"/>
          <p:nvPr/>
        </p:nvSpPr>
        <p:spPr>
          <a:xfrm>
            <a:off x="728978" y="4114800"/>
            <a:ext cx="9372600" cy="1668534"/>
          </a:xfrm>
          <a:prstGeom prst="rect">
            <a:avLst/>
          </a:prstGeom>
          <a:noFill/>
        </p:spPr>
        <p:txBody>
          <a:bodyPr wrap="square" rtlCol="1">
            <a:spAutoFit/>
          </a:bodyPr>
          <a:lstStyle/>
          <a:p>
            <a:pPr algn="r" rtl="1"/>
            <a:r>
              <a:rPr lang="fa-IR" sz="2800" dirty="0">
                <a:solidFill>
                  <a:srgbClr val="FF0000"/>
                </a:solidFill>
                <a:cs typeface="B Titr" panose="00000700000000000000" pitchFamily="2" charset="-78"/>
              </a:rPr>
              <a:t>مزایا:</a:t>
            </a:r>
            <a:endParaRPr lang="en-US" sz="2800" dirty="0">
              <a:solidFill>
                <a:srgbClr val="FF0000"/>
              </a:solidFill>
              <a:cs typeface="B Titr" panose="00000700000000000000" pitchFamily="2" charset="-78"/>
            </a:endParaRPr>
          </a:p>
          <a:p>
            <a:pPr algn="r" rtl="1"/>
            <a:r>
              <a:rPr lang="fa-IR" sz="2481" dirty="0">
                <a:cs typeface="B Zar" panose="00000400000000000000" pitchFamily="2" charset="-78"/>
              </a:rPr>
              <a:t>صرفه جویی در وقت و زمان انجام فرایندها </a:t>
            </a:r>
            <a:endParaRPr lang="en-US" sz="2481" dirty="0">
              <a:cs typeface="B Zar" panose="00000400000000000000" pitchFamily="2" charset="-78"/>
            </a:endParaRPr>
          </a:p>
          <a:p>
            <a:pPr algn="r" rtl="1"/>
            <a:r>
              <a:rPr lang="fa-IR" sz="2481" dirty="0">
                <a:cs typeface="B Zar" panose="00000400000000000000" pitchFamily="2" charset="-78"/>
              </a:rPr>
              <a:t>سرعت وشفافیت بخشیدن به کارها</a:t>
            </a:r>
            <a:endParaRPr lang="en-US" sz="2481" dirty="0">
              <a:cs typeface="B Zar" panose="00000400000000000000" pitchFamily="2" charset="-78"/>
            </a:endParaRPr>
          </a:p>
          <a:p>
            <a:pPr algn="r" rtl="1"/>
            <a:r>
              <a:rPr lang="fa-IR" sz="2481" dirty="0">
                <a:cs typeface="B Zar" panose="00000400000000000000" pitchFamily="2" charset="-78"/>
              </a:rPr>
              <a:t>صرفه جویی در مصرف </a:t>
            </a:r>
            <a:r>
              <a:rPr lang="fa-IR" sz="2481" dirty="0" smtClean="0">
                <a:cs typeface="B Zar" panose="00000400000000000000" pitchFamily="2" charset="-78"/>
              </a:rPr>
              <a:t>کاغذ</a:t>
            </a:r>
            <a:endParaRPr lang="en-US" sz="2481" dirty="0">
              <a:cs typeface="B Zar" panose="00000400000000000000" pitchFamily="2" charset="-78"/>
            </a:endParaRPr>
          </a:p>
        </p:txBody>
      </p:sp>
    </p:spTree>
    <p:extLst>
      <p:ext uri="{BB962C8B-B14F-4D97-AF65-F5344CB8AC3E}">
        <p14:creationId xmlns:p14="http://schemas.microsoft.com/office/powerpoint/2010/main" val="262400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743075" y="936290"/>
            <a:ext cx="7122765"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چرا اتوماسیون اداری شرکت آیکن؟</a:t>
            </a:r>
            <a:endParaRPr lang="en-US" sz="4400" dirty="0">
              <a:solidFill>
                <a:srgbClr val="FF0000"/>
              </a:solidFill>
              <a:cs typeface="B Titr" pitchFamily="2" charset="-78"/>
            </a:endParaRPr>
          </a:p>
        </p:txBody>
      </p:sp>
      <p:sp>
        <p:nvSpPr>
          <p:cNvPr id="6" name="Content Placeholder 1"/>
          <p:cNvSpPr txBox="1">
            <a:spLocks/>
          </p:cNvSpPr>
          <p:nvPr/>
        </p:nvSpPr>
        <p:spPr>
          <a:xfrm>
            <a:off x="646375" y="2767733"/>
            <a:ext cx="9316164" cy="1755775"/>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algn="r" rtl="1"/>
            <a:r>
              <a:rPr lang="fa-IR" sz="2800" dirty="0">
                <a:cs typeface="B Zar" panose="00000400000000000000" pitchFamily="2" charset="-78"/>
              </a:rPr>
              <a:t>داشتن رتبه یک امنیت سیستم ها</a:t>
            </a:r>
            <a:endParaRPr lang="en-US" sz="2800" dirty="0">
              <a:cs typeface="B Zar" panose="00000400000000000000" pitchFamily="2" charset="-78"/>
            </a:endParaRPr>
          </a:p>
          <a:p>
            <a:pPr algn="r" rtl="1"/>
            <a:r>
              <a:rPr lang="fa-IR" sz="2800" dirty="0">
                <a:cs typeface="B Zar" panose="00000400000000000000" pitchFamily="2" charset="-78"/>
              </a:rPr>
              <a:t>پشتیبانی مناسب از نرم </a:t>
            </a:r>
            <a:r>
              <a:rPr lang="fa-IR" sz="2800" dirty="0" smtClean="0">
                <a:cs typeface="B Zar" panose="00000400000000000000" pitchFamily="2" charset="-78"/>
              </a:rPr>
              <a:t>افزارها</a:t>
            </a:r>
          </a:p>
          <a:p>
            <a:pPr algn="r" rtl="1"/>
            <a:r>
              <a:rPr lang="fa-IR" sz="2800" dirty="0">
                <a:cs typeface="B Zar" panose="00000400000000000000" pitchFamily="2" charset="-78"/>
              </a:rPr>
              <a:t>کاربری آسان</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2021" y="76200"/>
            <a:ext cx="1230518" cy="1905000"/>
          </a:xfrm>
          <a:prstGeom prst="rect">
            <a:avLst/>
          </a:prstGeom>
        </p:spPr>
      </p:pic>
    </p:spTree>
    <p:extLst>
      <p:ext uri="{BB962C8B-B14F-4D97-AF65-F5344CB8AC3E}">
        <p14:creationId xmlns:p14="http://schemas.microsoft.com/office/powerpoint/2010/main" val="3042593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743075" y="936290"/>
            <a:ext cx="78486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تاریخچه استفاده از اتوماسیون اداری</a:t>
            </a:r>
            <a:endParaRPr lang="en-US" sz="4400" dirty="0">
              <a:solidFill>
                <a:srgbClr val="FF0000"/>
              </a:solidFill>
              <a:cs typeface="B Titr" pitchFamily="2" charset="-78"/>
            </a:endParaRPr>
          </a:p>
        </p:txBody>
      </p:sp>
      <p:sp>
        <p:nvSpPr>
          <p:cNvPr id="6" name="Content Placeholder 1"/>
          <p:cNvSpPr txBox="1">
            <a:spLocks/>
          </p:cNvSpPr>
          <p:nvPr/>
        </p:nvSpPr>
        <p:spPr>
          <a:xfrm>
            <a:off x="742593" y="2438400"/>
            <a:ext cx="9316164" cy="3844637"/>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r" rtl="1">
              <a:buNone/>
            </a:pPr>
            <a:r>
              <a:rPr lang="fa-IR" dirty="0">
                <a:cs typeface="B Zar" panose="00000400000000000000" pitchFamily="2" charset="-78"/>
              </a:rPr>
              <a:t>سال خرید 93</a:t>
            </a:r>
            <a:endParaRPr lang="en-US" dirty="0">
              <a:cs typeface="B Zar" panose="00000400000000000000" pitchFamily="2" charset="-78"/>
            </a:endParaRPr>
          </a:p>
          <a:p>
            <a:pPr marL="0" indent="0" algn="r" rtl="1">
              <a:buNone/>
            </a:pPr>
            <a:r>
              <a:rPr lang="fa-IR" dirty="0" smtClean="0">
                <a:cs typeface="B Zar" panose="00000400000000000000" pitchFamily="2" charset="-78"/>
              </a:rPr>
              <a:t>زمان </a:t>
            </a:r>
            <a:r>
              <a:rPr lang="fa-IR" dirty="0">
                <a:cs typeface="B Zar" panose="00000400000000000000" pitchFamily="2" charset="-78"/>
              </a:rPr>
              <a:t>شروع عدم استقبال کارکنان در سامانه مواجه شدیم و این یک امر طبیعی است چون همیشه تغییر در سامانه، مقاومت کاربران را به همراه دارد.</a:t>
            </a:r>
            <a:endParaRPr lang="en-US" dirty="0">
              <a:cs typeface="B Zar" panose="00000400000000000000" pitchFamily="2" charset="-78"/>
            </a:endParaRPr>
          </a:p>
          <a:p>
            <a:pPr marL="0" indent="0" algn="r" rtl="1">
              <a:buNone/>
            </a:pPr>
            <a:r>
              <a:rPr lang="fa-IR" dirty="0">
                <a:cs typeface="B Zar" panose="00000400000000000000" pitchFamily="2" charset="-78"/>
              </a:rPr>
              <a:t>مشکلات ثبتی: کاغذ گم میشد، جایی برای ثبت اطلاعات نداشتند.</a:t>
            </a:r>
            <a:endParaRPr lang="en-US" dirty="0">
              <a:cs typeface="B Zar" panose="00000400000000000000" pitchFamily="2" charset="-78"/>
            </a:endParaRPr>
          </a:p>
          <a:p>
            <a:pPr marL="0" indent="0" algn="r" rtl="1">
              <a:buNone/>
            </a:pPr>
            <a:r>
              <a:rPr lang="fa-IR" dirty="0" smtClean="0">
                <a:cs typeface="B Zar" panose="00000400000000000000" pitchFamily="2" charset="-78"/>
              </a:rPr>
              <a:t>در </a:t>
            </a:r>
            <a:r>
              <a:rPr lang="fa-IR" dirty="0">
                <a:cs typeface="B Zar" panose="00000400000000000000" pitchFamily="2" charset="-78"/>
              </a:rPr>
              <a:t>سال 94 اکثر کارمندان </a:t>
            </a:r>
            <a:r>
              <a:rPr lang="en-US" dirty="0">
                <a:cs typeface="B Zar" panose="00000400000000000000" pitchFamily="2" charset="-78"/>
              </a:rPr>
              <a:t>user </a:t>
            </a:r>
            <a:r>
              <a:rPr lang="fa-IR" dirty="0">
                <a:cs typeface="B Zar" panose="00000400000000000000" pitchFamily="2" charset="-78"/>
              </a:rPr>
              <a:t>و </a:t>
            </a:r>
            <a:r>
              <a:rPr lang="en-US" dirty="0">
                <a:cs typeface="B Zar" panose="00000400000000000000" pitchFamily="2" charset="-78"/>
              </a:rPr>
              <a:t>pass</a:t>
            </a:r>
            <a:r>
              <a:rPr lang="fa-IR" dirty="0">
                <a:cs typeface="B Zar" panose="00000400000000000000" pitchFamily="2" charset="-78"/>
              </a:rPr>
              <a:t> سامانه را داشتند ولی اکثرا از استفاده از سامانه به دلایل مختلف اجتناب می کردند اما در اوایل سال 95 با هماهنگی با معاونت مالی واداری و تعیین آنکه هیچ فرآیند دیگر به صورت دستی و کاغذی پاسخگو </a:t>
            </a:r>
            <a:r>
              <a:rPr lang="fa-IR" dirty="0" smtClean="0">
                <a:cs typeface="B Zar" panose="00000400000000000000" pitchFamily="2" charset="-78"/>
              </a:rPr>
              <a:t>نیستیم،</a:t>
            </a:r>
            <a:r>
              <a:rPr lang="fa-IR" dirty="0"/>
              <a:t> </a:t>
            </a:r>
            <a:r>
              <a:rPr lang="fa-IR" sz="2000" dirty="0">
                <a:solidFill>
                  <a:srgbClr val="FF0000"/>
                </a:solidFill>
                <a:cs typeface="B Titr" panose="00000700000000000000" pitchFamily="2" charset="-78"/>
              </a:rPr>
              <a:t>استفاده از اتوماسیون اداری به عنوان اجبار برای همه کارمندان </a:t>
            </a:r>
            <a:r>
              <a:rPr lang="fa-IR" sz="2000" dirty="0" smtClean="0">
                <a:solidFill>
                  <a:srgbClr val="FF0000"/>
                </a:solidFill>
                <a:cs typeface="B Titr" panose="00000700000000000000" pitchFamily="2" charset="-78"/>
              </a:rPr>
              <a:t>درآمد.</a:t>
            </a:r>
            <a:endParaRPr lang="en-US" dirty="0">
              <a:solidFill>
                <a:srgbClr val="FF0000"/>
              </a:solidFill>
              <a:cs typeface="B Titr" panose="00000700000000000000" pitchFamily="2" charset="-78"/>
            </a:endParaRPr>
          </a:p>
          <a:p>
            <a:pPr marL="0" indent="0" algn="r" rtl="1">
              <a:buNone/>
            </a:pPr>
            <a:endParaRPr lang="fa-IR" sz="2800" dirty="0">
              <a:effectLst/>
              <a:cs typeface="B Zar" panose="00000400000000000000" pitchFamily="2" charset="-78"/>
            </a:endParaRPr>
          </a:p>
        </p:txBody>
      </p:sp>
    </p:spTree>
    <p:extLst>
      <p:ext uri="{BB962C8B-B14F-4D97-AF65-F5344CB8AC3E}">
        <p14:creationId xmlns:p14="http://schemas.microsoft.com/office/powerpoint/2010/main" val="1004316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743075" y="936290"/>
            <a:ext cx="78486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مشکلات پیش رو</a:t>
            </a:r>
            <a:endParaRPr lang="en-US" sz="4400" dirty="0">
              <a:solidFill>
                <a:srgbClr val="FF0000"/>
              </a:solidFill>
              <a:cs typeface="B Titr" pitchFamily="2" charset="-78"/>
            </a:endParaRPr>
          </a:p>
        </p:txBody>
      </p:sp>
      <p:sp>
        <p:nvSpPr>
          <p:cNvPr id="6" name="Content Placeholder 1"/>
          <p:cNvSpPr txBox="1">
            <a:spLocks/>
          </p:cNvSpPr>
          <p:nvPr/>
        </p:nvSpPr>
        <p:spPr>
          <a:xfrm>
            <a:off x="1133475" y="2362200"/>
            <a:ext cx="8849082" cy="4038600"/>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ctr" rtl="1">
              <a:buNone/>
            </a:pPr>
            <a:r>
              <a:rPr lang="fa-IR" dirty="0">
                <a:cs typeface="B Titr" panose="00000700000000000000" pitchFamily="2" charset="-78"/>
              </a:rPr>
              <a:t>((هیچ فرآیندی به صورت دستی و کاغذی انجام نمی گردد</a:t>
            </a:r>
            <a:r>
              <a:rPr lang="fa-IR" dirty="0" smtClean="0">
                <a:cs typeface="B Titr" panose="00000700000000000000" pitchFamily="2" charset="-78"/>
              </a:rPr>
              <a:t>))</a:t>
            </a:r>
          </a:p>
          <a:p>
            <a:pPr marL="0" indent="0" algn="ctr" rtl="1">
              <a:buNone/>
            </a:pPr>
            <a:endParaRPr lang="fa-IR" dirty="0" smtClean="0">
              <a:cs typeface="B Titr" panose="00000700000000000000" pitchFamily="2" charset="-78"/>
            </a:endParaRPr>
          </a:p>
          <a:p>
            <a:pPr marL="0" indent="0" algn="ctr" rtl="1">
              <a:buNone/>
            </a:pPr>
            <a:endParaRPr lang="fa-IR" dirty="0">
              <a:cs typeface="B Titr" panose="00000700000000000000" pitchFamily="2" charset="-78"/>
            </a:endParaRPr>
          </a:p>
          <a:p>
            <a:pPr marL="0" indent="0" algn="ctr" rtl="1">
              <a:buNone/>
            </a:pPr>
            <a:endParaRPr lang="en-US" dirty="0">
              <a:cs typeface="B Titr" panose="00000700000000000000" pitchFamily="2" charset="-78"/>
            </a:endParaRPr>
          </a:p>
          <a:p>
            <a:pPr marL="0" indent="0" algn="ctr" rtl="1">
              <a:buNone/>
            </a:pPr>
            <a:endParaRPr lang="fa-IR" dirty="0" smtClean="0">
              <a:cs typeface="B Titr" panose="00000700000000000000" pitchFamily="2" charset="-78"/>
            </a:endParaRPr>
          </a:p>
          <a:p>
            <a:pPr marL="0" indent="0" algn="ctr" rtl="1">
              <a:buNone/>
            </a:pPr>
            <a:endParaRPr lang="fa-IR" dirty="0" smtClean="0">
              <a:cs typeface="B Titr" panose="00000700000000000000" pitchFamily="2" charset="-78"/>
            </a:endParaRPr>
          </a:p>
          <a:p>
            <a:pPr marL="0" indent="0" algn="ctr" rtl="1">
              <a:buNone/>
            </a:pPr>
            <a:endParaRPr lang="fa-IR" dirty="0" smtClean="0">
              <a:cs typeface="B Titr" panose="00000700000000000000" pitchFamily="2" charset="-78"/>
            </a:endParaRPr>
          </a:p>
          <a:p>
            <a:pPr marL="0" indent="0" algn="ctr" rtl="1">
              <a:buNone/>
            </a:pPr>
            <a:r>
              <a:rPr lang="fa-IR" dirty="0" smtClean="0">
                <a:cs typeface="B Titr" panose="00000700000000000000" pitchFamily="2" charset="-78"/>
              </a:rPr>
              <a:t>جمله </a:t>
            </a:r>
            <a:r>
              <a:rPr lang="fa-IR" dirty="0">
                <a:cs typeface="B Titr" panose="00000700000000000000" pitchFamily="2" charset="-78"/>
              </a:rPr>
              <a:t>کارمندان—"ما بلد نیستیم"</a:t>
            </a:r>
            <a:endParaRPr lang="en-US" dirty="0">
              <a:cs typeface="B Titr" panose="00000700000000000000" pitchFamily="2" charset="-78"/>
            </a:endParaRPr>
          </a:p>
          <a:p>
            <a:pPr marL="0" indent="0" algn="ctr" rtl="1">
              <a:buNone/>
            </a:pPr>
            <a:endParaRPr lang="fa-IR" sz="2800" dirty="0">
              <a:effectLst/>
              <a:cs typeface="B Titr" panose="00000700000000000000" pitchFamily="2" charset="-7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3447" y="2743200"/>
            <a:ext cx="4529138" cy="2420855"/>
          </a:xfrm>
          <a:prstGeom prst="rect">
            <a:avLst/>
          </a:prstGeom>
        </p:spPr>
      </p:pic>
    </p:spTree>
    <p:extLst>
      <p:ext uri="{BB962C8B-B14F-4D97-AF65-F5344CB8AC3E}">
        <p14:creationId xmlns:p14="http://schemas.microsoft.com/office/powerpoint/2010/main" val="1056829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F36AFA-E2ED-452F-8C43-8C7B4CE22808}"/>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0801350" cy="6858000"/>
          </a:xfrm>
          <a:prstGeom prst="rect">
            <a:avLst/>
          </a:prstGeom>
        </p:spPr>
      </p:pic>
      <p:sp>
        <p:nvSpPr>
          <p:cNvPr id="5" name="Title 2"/>
          <p:cNvSpPr txBox="1">
            <a:spLocks/>
          </p:cNvSpPr>
          <p:nvPr/>
        </p:nvSpPr>
        <p:spPr>
          <a:xfrm>
            <a:off x="1743075" y="936290"/>
            <a:ext cx="7848600" cy="1252728"/>
          </a:xfrm>
          <a:prstGeom prst="rect">
            <a:avLst/>
          </a:prstGeom>
        </p:spPr>
        <p:txBody>
          <a:bodyPr>
            <a:normAutofit/>
          </a:bodyPr>
          <a:lstStyle>
            <a:lvl1pPr algn="l" defTabSz="810067" rtl="0" eaLnBrk="1" latinLnBrk="0" hangingPunct="1">
              <a:lnSpc>
                <a:spcPct val="90000"/>
              </a:lnSpc>
              <a:spcBef>
                <a:spcPct val="0"/>
              </a:spcBef>
              <a:buNone/>
              <a:defRPr sz="3898" kern="1200">
                <a:solidFill>
                  <a:schemeClr val="tx1"/>
                </a:solidFill>
                <a:latin typeface="+mj-lt"/>
                <a:ea typeface="+mj-ea"/>
                <a:cs typeface="+mj-cs"/>
              </a:defRPr>
            </a:lvl1pPr>
          </a:lstStyle>
          <a:p>
            <a:pPr algn="ctr"/>
            <a:r>
              <a:rPr lang="fa-IR" sz="4400" dirty="0" smtClean="0">
                <a:solidFill>
                  <a:srgbClr val="FF0000"/>
                </a:solidFill>
                <a:cs typeface="B Titr" pitchFamily="2" charset="-78"/>
              </a:rPr>
              <a:t>نحوه حل مشکلات</a:t>
            </a:r>
            <a:endParaRPr lang="en-US" sz="4400" dirty="0">
              <a:solidFill>
                <a:srgbClr val="FF0000"/>
              </a:solidFill>
              <a:cs typeface="B Titr" pitchFamily="2" charset="-78"/>
            </a:endParaRPr>
          </a:p>
        </p:txBody>
      </p:sp>
      <p:sp>
        <p:nvSpPr>
          <p:cNvPr id="6" name="Content Placeholder 1"/>
          <p:cNvSpPr txBox="1">
            <a:spLocks/>
          </p:cNvSpPr>
          <p:nvPr/>
        </p:nvSpPr>
        <p:spPr>
          <a:xfrm>
            <a:off x="1133475" y="2362200"/>
            <a:ext cx="8849082" cy="3581400"/>
          </a:xfrm>
          <a:prstGeom prst="rect">
            <a:avLst/>
          </a:prstGeom>
        </p:spPr>
        <p:txBody>
          <a:bodyPr>
            <a:normAutofit/>
          </a:bodyPr>
          <a:lst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a:lstStyle>
          <a:p>
            <a:pPr marL="0" indent="0" algn="just" rtl="1">
              <a:lnSpc>
                <a:spcPct val="130000"/>
              </a:lnSpc>
              <a:buNone/>
            </a:pPr>
            <a:r>
              <a:rPr lang="fa-IR" dirty="0">
                <a:cs typeface="B Zar" panose="00000400000000000000" pitchFamily="2" charset="-78"/>
              </a:rPr>
              <a:t>در این مرحله ما با کارمندان مسنی روبرو بودیم که اکثرا علاقه مند به روش سنتی بودند وبه روش الکترونیکی علاقه ای نداشتند و اکثرا با جمله ما تا چند سال دیگربازنشسته می شویم و علاقه به این کار نداریم مواجه شدیم. برای این منظورابتدا کلاس آموزشی در دانشگاه برای پرسنل برگزار گردید وبا برگزاری کلاس اکثر کارمندان هنوز قادر به استفاده از سیستم </a:t>
            </a:r>
            <a:r>
              <a:rPr lang="fa-IR" dirty="0" smtClean="0">
                <a:cs typeface="B Zar" panose="00000400000000000000" pitchFamily="2" charset="-78"/>
              </a:rPr>
              <a:t>نبودند</a:t>
            </a:r>
            <a:r>
              <a:rPr lang="fa-IR" dirty="0">
                <a:cs typeface="B Zar" panose="00000400000000000000" pitchFamily="2" charset="-78"/>
              </a:rPr>
              <a:t> </a:t>
            </a:r>
            <a:r>
              <a:rPr lang="fa-IR" dirty="0" smtClean="0">
                <a:cs typeface="B Zar" panose="00000400000000000000" pitchFamily="2" charset="-78"/>
              </a:rPr>
              <a:t>به همین علت ما </a:t>
            </a:r>
            <a:r>
              <a:rPr lang="fa-IR" dirty="0">
                <a:cs typeface="B Zar" panose="00000400000000000000" pitchFamily="2" charset="-78"/>
              </a:rPr>
              <a:t>آموزش های شخصی و خصوصی را برای افراد انجام دادیم مثلا شخص بنده و همکارانم در واحد </a:t>
            </a:r>
            <a:r>
              <a:rPr lang="en-US" dirty="0">
                <a:cs typeface="B Zar" panose="00000400000000000000" pitchFamily="2" charset="-78"/>
              </a:rPr>
              <a:t>it </a:t>
            </a:r>
            <a:r>
              <a:rPr lang="fa-IR" dirty="0">
                <a:cs typeface="B Zar" panose="00000400000000000000" pitchFamily="2" charset="-78"/>
              </a:rPr>
              <a:t> زمانی که شخصی با مشکل مواجه می شد سعی می کردیم در محل حضور پیدا کنیم و مشکلات را حضوری برطرف و آموزش داشته باشیم.</a:t>
            </a:r>
            <a:endParaRPr lang="en-US" dirty="0">
              <a:cs typeface="B Zar" panose="00000400000000000000" pitchFamily="2" charset="-78"/>
            </a:endParaRPr>
          </a:p>
          <a:p>
            <a:pPr marL="0" indent="0" algn="just" rtl="1">
              <a:buNone/>
            </a:pPr>
            <a:endParaRPr lang="fa-IR" sz="2800" dirty="0">
              <a:effectLst/>
              <a:cs typeface="B Zar" panose="00000400000000000000" pitchFamily="2" charset="-78"/>
            </a:endParaRPr>
          </a:p>
        </p:txBody>
      </p:sp>
    </p:spTree>
    <p:extLst>
      <p:ext uri="{BB962C8B-B14F-4D97-AF65-F5344CB8AC3E}">
        <p14:creationId xmlns:p14="http://schemas.microsoft.com/office/powerpoint/2010/main" val="804417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1196</TotalTime>
  <Words>864</Words>
  <Application>Microsoft Office PowerPoint</Application>
  <PresentationFormat>Custom</PresentationFormat>
  <Paragraphs>102</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B Titr</vt:lpstr>
      <vt:lpstr>B Zar</vt:lpstr>
      <vt:lpstr>Calibri</vt:lpstr>
      <vt:lpstr>Calibri Light</vt:lpstr>
      <vt:lpstr>Times New Roman</vt:lpstr>
      <vt:lpstr>Office Theme</vt:lpstr>
      <vt:lpstr>PowerPoint Presentation</vt:lpstr>
      <vt:lpstr>PowerPoint Presentation</vt:lpstr>
      <vt:lpstr>PowerPoint Presentation</vt:lpstr>
      <vt:lpstr>PowerPoint Presentation</vt:lpstr>
      <vt:lpstr>مقدمه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Ashrafi</dc:creator>
  <cp:lastModifiedBy>Admin</cp:lastModifiedBy>
  <cp:revision>104</cp:revision>
  <dcterms:created xsi:type="dcterms:W3CDTF">2006-08-16T00:00:00Z</dcterms:created>
  <dcterms:modified xsi:type="dcterms:W3CDTF">2018-12-10T08:40:13Z</dcterms:modified>
</cp:coreProperties>
</file>